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17" r:id="rId3"/>
    <p:sldId id="281" r:id="rId4"/>
    <p:sldId id="272" r:id="rId5"/>
    <p:sldId id="283" r:id="rId6"/>
    <p:sldId id="271" r:id="rId7"/>
    <p:sldId id="285" r:id="rId8"/>
    <p:sldId id="286" r:id="rId9"/>
    <p:sldId id="265" r:id="rId10"/>
    <p:sldId id="268" r:id="rId11"/>
    <p:sldId id="258" r:id="rId12"/>
    <p:sldId id="266" r:id="rId13"/>
    <p:sldId id="269" r:id="rId14"/>
    <p:sldId id="264" r:id="rId15"/>
    <p:sldId id="275" r:id="rId16"/>
    <p:sldId id="263" r:id="rId17"/>
    <p:sldId id="273" r:id="rId18"/>
    <p:sldId id="277" r:id="rId19"/>
    <p:sldId id="280" r:id="rId20"/>
    <p:sldId id="279" r:id="rId21"/>
    <p:sldId id="278" r:id="rId22"/>
    <p:sldId id="257" r:id="rId23"/>
    <p:sldId id="259" r:id="rId24"/>
    <p:sldId id="260" r:id="rId25"/>
    <p:sldId id="299" r:id="rId26"/>
    <p:sldId id="296" r:id="rId27"/>
    <p:sldId id="297" r:id="rId28"/>
    <p:sldId id="304" r:id="rId29"/>
    <p:sldId id="300" r:id="rId30"/>
    <p:sldId id="301" r:id="rId31"/>
    <p:sldId id="303" r:id="rId32"/>
    <p:sldId id="313" r:id="rId33"/>
    <p:sldId id="305" r:id="rId34"/>
    <p:sldId id="298" r:id="rId35"/>
    <p:sldId id="287" r:id="rId36"/>
    <p:sldId id="288" r:id="rId37"/>
    <p:sldId id="284" r:id="rId38"/>
    <p:sldId id="261" r:id="rId39"/>
    <p:sldId id="262" r:id="rId40"/>
    <p:sldId id="307" r:id="rId41"/>
    <p:sldId id="308" r:id="rId42"/>
    <p:sldId id="316" r:id="rId43"/>
    <p:sldId id="309" r:id="rId44"/>
    <p:sldId id="310" r:id="rId45"/>
    <p:sldId id="311" r:id="rId46"/>
    <p:sldId id="312" r:id="rId47"/>
    <p:sldId id="267" r:id="rId48"/>
    <p:sldId id="290" r:id="rId49"/>
    <p:sldId id="289" r:id="rId50"/>
    <p:sldId id="291" r:id="rId51"/>
    <p:sldId id="292" r:id="rId52"/>
    <p:sldId id="293" r:id="rId53"/>
    <p:sldId id="294" r:id="rId54"/>
    <p:sldId id="295" r:id="rId55"/>
    <p:sldId id="315" r:id="rId56"/>
    <p:sldId id="314" r:id="rId57"/>
    <p:sldId id="270" r:id="rId58"/>
    <p:sldId id="306" r:id="rId59"/>
    <p:sldId id="318" r:id="rId60"/>
    <p:sldId id="31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073DD-DB6B-46F3-956E-3357DA4FA9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BCF6AF5-6406-45DE-9A43-BFC8C753636F}">
      <dgm:prSet/>
      <dgm:spPr/>
      <dgm:t>
        <a:bodyPr/>
        <a:lstStyle/>
        <a:p>
          <a:r>
            <a:rPr lang="zh-TW"/>
            <a:t>計數 </a:t>
          </a:r>
          <a:r>
            <a:rPr lang="en-US"/>
            <a:t>(0~</a:t>
          </a:r>
          <a:r>
            <a:rPr lang="zh-TW"/>
            <a:t>有限次數</a:t>
          </a:r>
          <a:r>
            <a:rPr lang="en-US"/>
            <a:t>)</a:t>
          </a:r>
        </a:p>
      </dgm:t>
    </dgm:pt>
    <dgm:pt modelId="{C3C15B86-B93E-4751-92B6-8CBBFE15CBF1}" type="parTrans" cxnId="{A11EF15A-E7EA-4F05-859D-0B46BD67A7DF}">
      <dgm:prSet/>
      <dgm:spPr/>
      <dgm:t>
        <a:bodyPr/>
        <a:lstStyle/>
        <a:p>
          <a:endParaRPr lang="en-US"/>
        </a:p>
      </dgm:t>
    </dgm:pt>
    <dgm:pt modelId="{6A2C4E2E-E3F6-4E08-B0FF-0BCD17BD190C}" type="sibTrans" cxnId="{A11EF15A-E7EA-4F05-859D-0B46BD67A7DF}">
      <dgm:prSet/>
      <dgm:spPr/>
      <dgm:t>
        <a:bodyPr/>
        <a:lstStyle/>
        <a:p>
          <a:endParaRPr lang="en-US"/>
        </a:p>
      </dgm:t>
    </dgm:pt>
    <dgm:pt modelId="{276DF1A8-58CE-4EA3-B651-CD140ACFB627}">
      <dgm:prSet/>
      <dgm:spPr/>
      <dgm:t>
        <a:bodyPr/>
        <a:lstStyle/>
        <a:p>
          <a:r>
            <a:rPr lang="zh-TW"/>
            <a:t>重複做</a:t>
          </a:r>
          <a:endParaRPr lang="en-US"/>
        </a:p>
      </dgm:t>
    </dgm:pt>
    <dgm:pt modelId="{AF5E496E-D140-4B26-B6EA-3F3943893B8E}" type="parTrans" cxnId="{FA20AE87-1534-4B88-8F78-CE40C7D9BBEE}">
      <dgm:prSet/>
      <dgm:spPr/>
      <dgm:t>
        <a:bodyPr/>
        <a:lstStyle/>
        <a:p>
          <a:endParaRPr lang="en-US"/>
        </a:p>
      </dgm:t>
    </dgm:pt>
    <dgm:pt modelId="{218D31D0-91DD-4AB5-8607-5502D5D588A4}" type="sibTrans" cxnId="{FA20AE87-1534-4B88-8F78-CE40C7D9BBEE}">
      <dgm:prSet/>
      <dgm:spPr/>
      <dgm:t>
        <a:bodyPr/>
        <a:lstStyle/>
        <a:p>
          <a:endParaRPr lang="en-US"/>
        </a:p>
      </dgm:t>
    </dgm:pt>
    <dgm:pt modelId="{98C544C8-65BA-4231-ACA5-40DADB8339B8}" type="pres">
      <dgm:prSet presAssocID="{402073DD-DB6B-46F3-956E-3357DA4FA9E8}" presName="linear" presStyleCnt="0">
        <dgm:presLayoutVars>
          <dgm:animLvl val="lvl"/>
          <dgm:resizeHandles val="exact"/>
        </dgm:presLayoutVars>
      </dgm:prSet>
      <dgm:spPr/>
    </dgm:pt>
    <dgm:pt modelId="{CC20CC20-D81D-4FA2-8DF9-437ABB1E9246}" type="pres">
      <dgm:prSet presAssocID="{1BCF6AF5-6406-45DE-9A43-BFC8C75363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44B494-B4BA-41E8-88A0-B88857133725}" type="pres">
      <dgm:prSet presAssocID="{6A2C4E2E-E3F6-4E08-B0FF-0BCD17BD190C}" presName="spacer" presStyleCnt="0"/>
      <dgm:spPr/>
    </dgm:pt>
    <dgm:pt modelId="{F8924C32-6224-48F2-B470-DF89755EE7E7}" type="pres">
      <dgm:prSet presAssocID="{276DF1A8-58CE-4EA3-B651-CD140ACFB6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8AB0474-744B-4F4E-A842-8B5B1B366E54}" type="presOf" srcId="{276DF1A8-58CE-4EA3-B651-CD140ACFB627}" destId="{F8924C32-6224-48F2-B470-DF89755EE7E7}" srcOrd="0" destOrd="0" presId="urn:microsoft.com/office/officeart/2005/8/layout/vList2"/>
    <dgm:cxn modelId="{07B14456-0ED8-4368-B96F-A03A8702CA62}" type="presOf" srcId="{402073DD-DB6B-46F3-956E-3357DA4FA9E8}" destId="{98C544C8-65BA-4231-ACA5-40DADB8339B8}" srcOrd="0" destOrd="0" presId="urn:microsoft.com/office/officeart/2005/8/layout/vList2"/>
    <dgm:cxn modelId="{9E3F0658-52CD-486B-97CA-978FA9EA1FEC}" type="presOf" srcId="{1BCF6AF5-6406-45DE-9A43-BFC8C753636F}" destId="{CC20CC20-D81D-4FA2-8DF9-437ABB1E9246}" srcOrd="0" destOrd="0" presId="urn:microsoft.com/office/officeart/2005/8/layout/vList2"/>
    <dgm:cxn modelId="{A11EF15A-E7EA-4F05-859D-0B46BD67A7DF}" srcId="{402073DD-DB6B-46F3-956E-3357DA4FA9E8}" destId="{1BCF6AF5-6406-45DE-9A43-BFC8C753636F}" srcOrd="0" destOrd="0" parTransId="{C3C15B86-B93E-4751-92B6-8CBBFE15CBF1}" sibTransId="{6A2C4E2E-E3F6-4E08-B0FF-0BCD17BD190C}"/>
    <dgm:cxn modelId="{FA20AE87-1534-4B88-8F78-CE40C7D9BBEE}" srcId="{402073DD-DB6B-46F3-956E-3357DA4FA9E8}" destId="{276DF1A8-58CE-4EA3-B651-CD140ACFB627}" srcOrd="1" destOrd="0" parTransId="{AF5E496E-D140-4B26-B6EA-3F3943893B8E}" sibTransId="{218D31D0-91DD-4AB5-8607-5502D5D588A4}"/>
    <dgm:cxn modelId="{B5B7BE7E-3F1D-4327-A721-0BD71B57C8A3}" type="presParOf" srcId="{98C544C8-65BA-4231-ACA5-40DADB8339B8}" destId="{CC20CC20-D81D-4FA2-8DF9-437ABB1E9246}" srcOrd="0" destOrd="0" presId="urn:microsoft.com/office/officeart/2005/8/layout/vList2"/>
    <dgm:cxn modelId="{C04CF79E-1DDF-4674-BC0C-ACC40E650A0F}" type="presParOf" srcId="{98C544C8-65BA-4231-ACA5-40DADB8339B8}" destId="{3944B494-B4BA-41E8-88A0-B88857133725}" srcOrd="1" destOrd="0" presId="urn:microsoft.com/office/officeart/2005/8/layout/vList2"/>
    <dgm:cxn modelId="{09FDDA59-362E-432B-BE48-26F448F72B30}" type="presParOf" srcId="{98C544C8-65BA-4231-ACA5-40DADB8339B8}" destId="{F8924C32-6224-48F2-B470-DF89755EE7E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0CC20-D81D-4FA2-8DF9-437ABB1E9246}">
      <dsp:nvSpPr>
        <dsp:cNvPr id="0" name=""/>
        <dsp:cNvSpPr/>
      </dsp:nvSpPr>
      <dsp:spPr>
        <a:xfrm>
          <a:off x="0" y="8063"/>
          <a:ext cx="6263640" cy="2653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300" kern="1200"/>
            <a:t>計數 </a:t>
          </a:r>
          <a:r>
            <a:rPr lang="en-US" sz="6300" kern="1200"/>
            <a:t>(0~</a:t>
          </a:r>
          <a:r>
            <a:rPr lang="zh-TW" sz="6300" kern="1200"/>
            <a:t>有限次數</a:t>
          </a:r>
          <a:r>
            <a:rPr lang="en-US" sz="6300" kern="1200"/>
            <a:t>)</a:t>
          </a:r>
        </a:p>
      </dsp:txBody>
      <dsp:txXfrm>
        <a:off x="129536" y="137599"/>
        <a:ext cx="6004568" cy="2394488"/>
      </dsp:txXfrm>
    </dsp:sp>
    <dsp:sp modelId="{F8924C32-6224-48F2-B470-DF89755EE7E7}">
      <dsp:nvSpPr>
        <dsp:cNvPr id="0" name=""/>
        <dsp:cNvSpPr/>
      </dsp:nvSpPr>
      <dsp:spPr>
        <a:xfrm>
          <a:off x="0" y="2843063"/>
          <a:ext cx="6263640" cy="2653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6300" kern="1200"/>
            <a:t>重複做</a:t>
          </a:r>
          <a:endParaRPr lang="en-US" sz="6300" kern="1200"/>
        </a:p>
      </dsp:txBody>
      <dsp:txXfrm>
        <a:off x="129536" y="2972599"/>
        <a:ext cx="6004568" cy="2394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793B8-B6BF-4137-8ED2-BC8803DE493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7BFAF-F41F-48D3-946E-B9441BADB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06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7BFAF-F41F-48D3-946E-B9441BADB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9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2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3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9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2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6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C0ED0-18F0-400E-82E8-9934A1EBB094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C67D4-8461-4334-BE87-C332B003C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0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tel:86-426695695" TargetMode="External"/><Relationship Id="rId2" Type="http://schemas.openxmlformats.org/officeDocument/2006/relationships/hyperlink" Target="tel:2-11911911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tel:54-871871940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tel:2-119119119" TargetMode="External"/><Relationship Id="rId2" Type="http://schemas.openxmlformats.org/officeDocument/2006/relationships/hyperlink" Target="https://regexr.com/6mgv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tel:54-871871940" TargetMode="External"/><Relationship Id="rId4" Type="http://schemas.openxmlformats.org/officeDocument/2006/relationships/hyperlink" Target="tel:86-42669569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47.png"/><Relationship Id="rId9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.png"/><Relationship Id="rId18" Type="http://schemas.openxmlformats.org/officeDocument/2006/relationships/image" Target="../media/image58.svg"/><Relationship Id="rId3" Type="http://schemas.openxmlformats.org/officeDocument/2006/relationships/image" Target="../media/image49.png"/><Relationship Id="rId21" Type="http://schemas.openxmlformats.org/officeDocument/2006/relationships/image" Target="../media/image61.png"/><Relationship Id="rId7" Type="http://schemas.openxmlformats.org/officeDocument/2006/relationships/image" Target="../media/image53.png"/><Relationship Id="rId12" Type="http://schemas.openxmlformats.org/officeDocument/2006/relationships/image" Target="../media/image10.svg"/><Relationship Id="rId17" Type="http://schemas.openxmlformats.org/officeDocument/2006/relationships/image" Target="../media/image57.png"/><Relationship Id="rId2" Type="http://schemas.openxmlformats.org/officeDocument/2006/relationships/image" Target="../media/image48.png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.png"/><Relationship Id="rId5" Type="http://schemas.openxmlformats.org/officeDocument/2006/relationships/image" Target="../media/image51.png"/><Relationship Id="rId15" Type="http://schemas.openxmlformats.org/officeDocument/2006/relationships/image" Target="../media/image55.png"/><Relationship Id="rId10" Type="http://schemas.openxmlformats.org/officeDocument/2006/relationships/image" Target="../media/image8.svg"/><Relationship Id="rId19" Type="http://schemas.openxmlformats.org/officeDocument/2006/relationships/image" Target="../media/image59.png"/><Relationship Id="rId4" Type="http://schemas.openxmlformats.org/officeDocument/2006/relationships/image" Target="../media/image50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62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eterju.gitbooks.io/cmddoc/content/chapter1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CFBF8-A862-4E45-8DCE-0C8073A06ADD}"/>
              </a:ext>
            </a:extLst>
          </p:cNvPr>
          <p:cNvSpPr txBox="1"/>
          <p:nvPr/>
        </p:nvSpPr>
        <p:spPr>
          <a:xfrm>
            <a:off x="5848350" y="4991877"/>
            <a:ext cx="5889625" cy="1132697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Ben Tong</a:t>
            </a:r>
          </a:p>
          <a:p>
            <a:pPr>
              <a:spcAft>
                <a:spcPts val="600"/>
              </a:spcAft>
            </a:pP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May 25, 2022.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FE978C0-C7C3-6472-BD4D-8E62D12AB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>
                <a:latin typeface="Abadi" panose="020B0604020202020204" pitchFamily="34" charset="0"/>
                <a:cs typeface="Angsana New" panose="020B0502040204020203" pitchFamily="18" charset="-34"/>
              </a:rPr>
              <a:t>Batch File Command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63A1526-7388-AF7B-5E9B-A0034DB1D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With Computational Thinking Approach</a:t>
            </a:r>
          </a:p>
        </p:txBody>
      </p:sp>
    </p:spTree>
    <p:extLst>
      <p:ext uri="{BB962C8B-B14F-4D97-AF65-F5344CB8AC3E}">
        <p14:creationId xmlns:p14="http://schemas.microsoft.com/office/powerpoint/2010/main" val="299623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1C29-8A91-4DEC-83AD-FDD5BA74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/>
              <a:t>Abstraction</a:t>
            </a:r>
            <a:r>
              <a:rPr lang="zh-TW" altLang="en-US" sz="6000" dirty="0"/>
              <a:t> </a:t>
            </a:r>
            <a:r>
              <a:rPr lang="en-US" altLang="zh-TW" sz="6000" dirty="0"/>
              <a:t>– </a:t>
            </a:r>
            <a:r>
              <a:rPr lang="zh-TW" altLang="en-US" sz="6000" dirty="0"/>
              <a:t>抽象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7116-73CA-4F7A-BFF9-B34B1660C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6000" dirty="0"/>
              <a:t>FOR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6000" dirty="0"/>
              <a:t>從一個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zh-TW" altLang="en-US" sz="6000" dirty="0"/>
              <a:t>裡面，</a:t>
            </a:r>
            <a:r>
              <a:rPr lang="zh-TW" altLang="en-US" sz="6000" dirty="0">
                <a:solidFill>
                  <a:srgbClr val="FF0000"/>
                </a:solidFill>
              </a:rPr>
              <a:t>遍歷</a:t>
            </a:r>
            <a:r>
              <a:rPr lang="zh-TW" altLang="en-US" sz="6000" dirty="0"/>
              <a:t>每一個對象，然後去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做一</a:t>
            </a:r>
            <a:r>
              <a:rPr lang="en-US" altLang="zh-TW" sz="6000" dirty="0">
                <a:solidFill>
                  <a:schemeClr val="bg1"/>
                </a:solidFill>
                <a:highlight>
                  <a:srgbClr val="008000"/>
                </a:highlight>
              </a:rPr>
              <a:t>(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些</a:t>
            </a:r>
            <a:r>
              <a:rPr lang="en-US" altLang="zh-TW" sz="6000" dirty="0">
                <a:solidFill>
                  <a:schemeClr val="bg1"/>
                </a:solidFill>
                <a:highlight>
                  <a:srgbClr val="008000"/>
                </a:highlight>
              </a:rPr>
              <a:t>)</a:t>
            </a:r>
            <a:r>
              <a:rPr lang="zh-TW" altLang="en-US" sz="6000" dirty="0">
                <a:solidFill>
                  <a:schemeClr val="bg1"/>
                </a:solidFill>
                <a:highlight>
                  <a:srgbClr val="008000"/>
                </a:highlight>
              </a:rPr>
              <a:t>事情</a:t>
            </a:r>
            <a:r>
              <a:rPr lang="zh-TW" altLang="en-US" sz="6000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25B4B1-77A6-27F2-61F9-331BF602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294" y="365125"/>
            <a:ext cx="4495800" cy="2486025"/>
          </a:xfrm>
          <a:prstGeom prst="rect">
            <a:avLst/>
          </a:prstGeom>
        </p:spPr>
      </p:pic>
      <p:pic>
        <p:nvPicPr>
          <p:cNvPr id="6" name="圖形 5" descr="徽章 1 以實心填滿">
            <a:extLst>
              <a:ext uri="{FF2B5EF4-FFF2-40B4-BE49-F238E27FC236}">
                <a16:creationId xmlns:a16="http://schemas.microsoft.com/office/drawing/2014/main" id="{55A8A7BF-1446-BB03-14E3-5D64D38A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4903" y="2971800"/>
            <a:ext cx="914400" cy="914400"/>
          </a:xfrm>
          <a:prstGeom prst="rect">
            <a:avLst/>
          </a:prstGeom>
        </p:spPr>
      </p:pic>
      <p:pic>
        <p:nvPicPr>
          <p:cNvPr id="8" name="圖形 7" descr="識別證 以實心填滿">
            <a:extLst>
              <a:ext uri="{FF2B5EF4-FFF2-40B4-BE49-F238E27FC236}">
                <a16:creationId xmlns:a16="http://schemas.microsoft.com/office/drawing/2014/main" id="{032143B2-E5B4-BCA4-D9D8-E023D6225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82579" y="2986087"/>
            <a:ext cx="914400" cy="914400"/>
          </a:xfrm>
          <a:prstGeom prst="rect">
            <a:avLst/>
          </a:prstGeom>
        </p:spPr>
      </p:pic>
      <p:pic>
        <p:nvPicPr>
          <p:cNvPr id="10" name="圖形 9" descr="徽章 3 以實心填滿">
            <a:extLst>
              <a:ext uri="{FF2B5EF4-FFF2-40B4-BE49-F238E27FC236}">
                <a16:creationId xmlns:a16="http://schemas.microsoft.com/office/drawing/2014/main" id="{CC0FD538-B6CB-B0F2-47FA-6B8080967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3994" y="4390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9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DCC1AB-A4BB-960D-8D4B-8A8C307D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5698"/>
            <a:ext cx="12192000" cy="4917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spc="300" dirty="0"/>
              <a:t>F</a:t>
            </a:r>
            <a:r>
              <a:rPr lang="en-US" altLang="zh-TW" sz="6000" spc="300" dirty="0"/>
              <a:t>OR</a:t>
            </a:r>
            <a:r>
              <a:rPr lang="en-US" sz="6000" spc="300" dirty="0"/>
              <a:t>   </a:t>
            </a:r>
            <a:r>
              <a:rPr lang="en-US" sz="6000" spc="300" dirty="0">
                <a:solidFill>
                  <a:srgbClr val="FF0000"/>
                </a:solidFill>
              </a:rPr>
              <a:t>%%x   </a:t>
            </a:r>
            <a:r>
              <a:rPr lang="en-US" altLang="zh-TW" sz="6000" spc="300" dirty="0"/>
              <a:t>IN</a:t>
            </a:r>
            <a:r>
              <a:rPr lang="en-US" sz="6000" spc="300" dirty="0"/>
              <a:t>   (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en-US" sz="6000" spc="300" dirty="0"/>
              <a:t>)   D</a:t>
            </a:r>
            <a:r>
              <a:rPr lang="en-US" altLang="zh-TW" sz="6000" spc="300" dirty="0"/>
              <a:t>O</a:t>
            </a:r>
            <a:r>
              <a:rPr lang="en-US" sz="2400" spc="300" dirty="0"/>
              <a:t>  </a:t>
            </a:r>
            <a:r>
              <a:rPr lang="en-US" sz="2400" spc="300" dirty="0">
                <a:solidFill>
                  <a:schemeClr val="bg1"/>
                </a:solidFill>
                <a:highlight>
                  <a:srgbClr val="008000"/>
                </a:highlight>
              </a:rPr>
              <a:t>command f(x)</a:t>
            </a:r>
            <a:r>
              <a:rPr lang="en-US" sz="2400" spc="3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E101B3-58E7-8A14-E29C-F15BEEAA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34" y="2295331"/>
            <a:ext cx="3409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6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20590-B825-F7C3-2A35-31B762ED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dirty="0"/>
              <a:t>– </a:t>
            </a:r>
            <a:r>
              <a:rPr lang="en-US" altLang="zh-TW" sz="6000" dirty="0"/>
              <a:t>A set of Files</a:t>
            </a:r>
            <a:endParaRPr 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3D658-15B0-DEA1-8B4F-F93328AE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D5ACB-40F3-4345-96B6-C64CE6116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10" y="1667371"/>
            <a:ext cx="7111482" cy="4667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9D640-5024-4E7A-8D98-4A3A0C645AAD}"/>
              </a:ext>
            </a:extLst>
          </p:cNvPr>
          <p:cNvSpPr txBox="1"/>
          <p:nvPr/>
        </p:nvSpPr>
        <p:spPr>
          <a:xfrm>
            <a:off x="9843499" y="5702092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ForStruct.cmd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7352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0332-BC13-42EF-A13A-8352D88F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en-US" altLang="zh-TW" dirty="0"/>
              <a:t>—</a:t>
            </a:r>
            <a:r>
              <a:rPr lang="en-US" altLang="zh-TW" sz="6000" dirty="0"/>
              <a:t>A set of List (</a:t>
            </a:r>
            <a:r>
              <a:rPr lang="zh-TW" altLang="en-US" sz="6000" dirty="0"/>
              <a:t>清單</a:t>
            </a:r>
            <a:r>
              <a:rPr lang="en-US" altLang="zh-TW" sz="6000" dirty="0"/>
              <a:t>)</a:t>
            </a:r>
            <a:endParaRPr lang="zh-TW" alt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B90D-B20F-45F3-B8DF-4E1E3BDD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Mon Tue Wed Thu Fri Sat Sun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Jan Feb Mar Apr May Jun Jul Aug Sep Oct Nov Dec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1 2 3 4 5 6 7 8 9 10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%1 %2 %3 %4 %5 %6 %7 %8 %9</a:t>
            </a:r>
            <a:endParaRPr lang="zh-TW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AD986-78DE-4A74-ABDF-1F57C92ED0D4}"/>
              </a:ext>
            </a:extLst>
          </p:cNvPr>
          <p:cNvSpPr txBox="1"/>
          <p:nvPr/>
        </p:nvSpPr>
        <p:spPr>
          <a:xfrm>
            <a:off x="9843499" y="5702092"/>
            <a:ext cx="15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ForStruct.cmd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579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A8BC430-8ADE-4137-8553-BF1E28C5C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5698"/>
            <a:ext cx="12192000" cy="491723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spc="300" dirty="0"/>
              <a:t>F</a:t>
            </a:r>
            <a:r>
              <a:rPr lang="en-US" altLang="zh-TW" sz="6000" spc="300" dirty="0"/>
              <a:t>OR</a:t>
            </a:r>
            <a:r>
              <a:rPr lang="en-US" sz="6000" spc="300" dirty="0"/>
              <a:t>          </a:t>
            </a:r>
            <a:r>
              <a:rPr lang="en-US" sz="6000" spc="300" dirty="0">
                <a:solidFill>
                  <a:srgbClr val="FF0000"/>
                </a:solidFill>
              </a:rPr>
              <a:t>%%x </a:t>
            </a:r>
            <a:r>
              <a:rPr lang="en-US" altLang="zh-TW" sz="6000" spc="300" dirty="0"/>
              <a:t>IN</a:t>
            </a:r>
            <a:r>
              <a:rPr lang="en-US" sz="6000" spc="300" dirty="0"/>
              <a:t> (</a:t>
            </a:r>
            <a:r>
              <a:rPr lang="zh-TW" altLang="en-US" sz="6000" dirty="0">
                <a:highlight>
                  <a:srgbClr val="FF0000"/>
                </a:highlight>
              </a:rPr>
              <a:t>集合</a:t>
            </a:r>
            <a:r>
              <a:rPr lang="en-US" sz="6000" spc="300" dirty="0"/>
              <a:t>) D</a:t>
            </a:r>
            <a:r>
              <a:rPr lang="en-US" altLang="zh-TW" sz="6000" spc="300" dirty="0"/>
              <a:t>O</a:t>
            </a:r>
            <a:r>
              <a:rPr lang="en-US" sz="2400" spc="300" dirty="0"/>
              <a:t>  </a:t>
            </a:r>
            <a:r>
              <a:rPr lang="en-US" sz="2400" spc="300" dirty="0">
                <a:solidFill>
                  <a:schemeClr val="bg1"/>
                </a:solidFill>
                <a:highlight>
                  <a:srgbClr val="008000"/>
                </a:highlight>
              </a:rPr>
              <a:t>command f(x)</a:t>
            </a:r>
            <a:r>
              <a:rPr lang="en-US" sz="2400" spc="3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C3703-A2A0-4237-B22E-7ED79B192DB3}"/>
              </a:ext>
            </a:extLst>
          </p:cNvPr>
          <p:cNvSpPr txBox="1"/>
          <p:nvPr/>
        </p:nvSpPr>
        <p:spPr>
          <a:xfrm>
            <a:off x="1828799" y="144735"/>
            <a:ext cx="1582221" cy="65685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numCol="1" spcCol="36576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7200" dirty="0">
                <a:solidFill>
                  <a:schemeClr val="tx2">
                    <a:lumMod val="10000"/>
                  </a:schemeClr>
                </a:solidFill>
              </a:rPr>
              <a:t>/R</a:t>
            </a:r>
          </a:p>
          <a:p>
            <a:pPr>
              <a:lnSpc>
                <a:spcPct val="150000"/>
              </a:lnSpc>
            </a:pPr>
            <a:r>
              <a:rPr lang="en-US" altLang="zh-TW" sz="7200" dirty="0">
                <a:solidFill>
                  <a:schemeClr val="tx2">
                    <a:lumMod val="10000"/>
                  </a:schemeClr>
                </a:solidFill>
              </a:rPr>
              <a:t>/D</a:t>
            </a:r>
          </a:p>
          <a:p>
            <a:pPr>
              <a:lnSpc>
                <a:spcPct val="150000"/>
              </a:lnSpc>
            </a:pPr>
            <a:r>
              <a:rPr lang="en-US" altLang="zh-TW" sz="7200" dirty="0">
                <a:solidFill>
                  <a:schemeClr val="tx2">
                    <a:lumMod val="10000"/>
                  </a:schemeClr>
                </a:solidFill>
              </a:rPr>
              <a:t>/L</a:t>
            </a:r>
          </a:p>
          <a:p>
            <a:pPr>
              <a:lnSpc>
                <a:spcPct val="150000"/>
              </a:lnSpc>
            </a:pPr>
            <a:r>
              <a:rPr lang="en-US" altLang="zh-TW" sz="7200" dirty="0">
                <a:solidFill>
                  <a:schemeClr val="tx2">
                    <a:lumMod val="10000"/>
                  </a:schemeClr>
                </a:solidFill>
              </a:rPr>
              <a:t>/F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D9D092E-4824-2ECA-7BD0-47C1FA7B8A39}"/>
              </a:ext>
            </a:extLst>
          </p:cNvPr>
          <p:cNvSpPr txBox="1"/>
          <p:nvPr/>
        </p:nvSpPr>
        <p:spPr>
          <a:xfrm>
            <a:off x="4749282" y="765110"/>
            <a:ext cx="4031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/>
              <a:t>多功能開關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5978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99F97-735C-B2BD-563D-919DE41D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219390" cy="1608328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set of Files -- recursive</a:t>
            </a:r>
            <a:endParaRPr lang="en-US" sz="6000" dirty="0"/>
          </a:p>
        </p:txBody>
      </p:sp>
      <p:pic>
        <p:nvPicPr>
          <p:cNvPr id="8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37B7E276-397E-72A5-A9FA-24471435A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74" y="1946656"/>
            <a:ext cx="6184518" cy="46229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B83A162-92E3-18CD-3C7A-2EF2A1DC7745}"/>
              </a:ext>
            </a:extLst>
          </p:cNvPr>
          <p:cNvSpPr txBox="1"/>
          <p:nvPr/>
        </p:nvSpPr>
        <p:spPr>
          <a:xfrm>
            <a:off x="8093414" y="1771791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/R</a:t>
            </a:r>
          </a:p>
        </p:txBody>
      </p:sp>
    </p:spTree>
    <p:extLst>
      <p:ext uri="{BB962C8B-B14F-4D97-AF65-F5344CB8AC3E}">
        <p14:creationId xmlns:p14="http://schemas.microsoft.com/office/powerpoint/2010/main" val="2921689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99F97-735C-B2BD-563D-919DE41D0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219390" cy="1608328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set of Folders</a:t>
            </a:r>
            <a:endParaRPr lang="en-US" sz="6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42BA9A-13B1-C435-8790-B417A22F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30" y="2742397"/>
            <a:ext cx="2345435" cy="32918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5D5A79B-E5E8-E5EB-EEBE-AF3A4F15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996366"/>
            <a:ext cx="4974336" cy="278390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1DB8B01-FA4B-D4F0-F5A6-B5D8254D75AC}"/>
              </a:ext>
            </a:extLst>
          </p:cNvPr>
          <p:cNvSpPr txBox="1"/>
          <p:nvPr/>
        </p:nvSpPr>
        <p:spPr>
          <a:xfrm>
            <a:off x="8419985" y="338328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/D</a:t>
            </a:r>
          </a:p>
        </p:txBody>
      </p:sp>
    </p:spTree>
    <p:extLst>
      <p:ext uri="{BB962C8B-B14F-4D97-AF65-F5344CB8AC3E}">
        <p14:creationId xmlns:p14="http://schemas.microsoft.com/office/powerpoint/2010/main" val="121000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43000-8851-6DA8-95A0-7CA70500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04" y="992094"/>
            <a:ext cx="5102987" cy="279516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zh-TW" altLang="en-US" sz="6000" kern="1200" dirty="0">
                <a:solidFill>
                  <a:schemeClr val="tx1"/>
                </a:solidFill>
                <a:highlight>
                  <a:srgbClr val="FF0000"/>
                </a:highlight>
                <a:latin typeface="+mj-lt"/>
                <a:ea typeface="+mj-ea"/>
                <a:cs typeface="+mj-cs"/>
              </a:rPr>
              <a:t>集合</a:t>
            </a:r>
            <a:r>
              <a:rPr lang="en-US" altLang="zh-TW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A set of Folders – recursive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62B6DA7-8E46-ECC0-D207-BE2E4766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064" y="578738"/>
            <a:ext cx="5146023" cy="567054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358B1E-B42F-C12A-8F93-7F668E1783B9}"/>
              </a:ext>
            </a:extLst>
          </p:cNvPr>
          <p:cNvSpPr txBox="1"/>
          <p:nvPr/>
        </p:nvSpPr>
        <p:spPr>
          <a:xfrm>
            <a:off x="626604" y="4537797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FBEB1D0-B648-2760-1AF6-B7EF68F24EA7}"/>
              </a:ext>
            </a:extLst>
          </p:cNvPr>
          <p:cNvSpPr txBox="1"/>
          <p:nvPr/>
        </p:nvSpPr>
        <p:spPr>
          <a:xfrm>
            <a:off x="3412691" y="4537797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/D</a:t>
            </a:r>
          </a:p>
        </p:txBody>
      </p:sp>
    </p:spTree>
    <p:extLst>
      <p:ext uri="{BB962C8B-B14F-4D97-AF65-F5344CB8AC3E}">
        <p14:creationId xmlns:p14="http://schemas.microsoft.com/office/powerpoint/2010/main" val="366216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76D02-7E1B-6187-B49A-7052C971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A series of Numbers</a:t>
            </a:r>
            <a:endParaRPr lang="en-US" sz="6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404E5-A36B-1654-43AF-8733143D7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29D107-3800-1D28-7C0F-88FF1CA2896E}"/>
              </a:ext>
            </a:extLst>
          </p:cNvPr>
          <p:cNvSpPr txBox="1"/>
          <p:nvPr/>
        </p:nvSpPr>
        <p:spPr>
          <a:xfrm>
            <a:off x="7327144" y="1802806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</a:t>
            </a:r>
            <a:r>
              <a:rPr lang="en-US" altLang="zh-TW" sz="9600" dirty="0"/>
              <a:t>L</a:t>
            </a:r>
            <a:endParaRPr lang="en-US" sz="9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001A21-4E7C-A51A-DD07-A9A031E6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3"/>
            <a:ext cx="4257675" cy="29908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003124-D421-F78A-40AF-D1EF6A90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98532"/>
            <a:ext cx="81819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96B12-0CF0-2DC7-A188-C4726BE6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08" y="83359"/>
            <a:ext cx="10515600" cy="1325563"/>
          </a:xfrm>
        </p:spPr>
        <p:txBody>
          <a:bodyPr/>
          <a:lstStyle/>
          <a:p>
            <a:r>
              <a:rPr lang="zh-TW" altLang="en-US" dirty="0"/>
              <a:t>小結一下 </a:t>
            </a:r>
            <a:r>
              <a:rPr lang="en-US" altLang="zh-TW" dirty="0"/>
              <a:t>(</a:t>
            </a:r>
            <a:r>
              <a:rPr lang="zh-TW" altLang="en-US" dirty="0"/>
              <a:t>建立規則</a:t>
            </a:r>
            <a:r>
              <a:rPr lang="en-US" altLang="zh-TW" dirty="0"/>
              <a:t>)</a:t>
            </a:r>
            <a:endParaRPr 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DC97C8E-92F0-364C-5AD9-AAD43CDCF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637683"/>
              </p:ext>
            </p:extLst>
          </p:nvPr>
        </p:nvGraphicFramePr>
        <p:xfrm>
          <a:off x="286138" y="1408922"/>
          <a:ext cx="11685039" cy="4967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99">
                  <a:extLst>
                    <a:ext uri="{9D8B030D-6E8A-4147-A177-3AD203B41FA5}">
                      <a16:colId xmlns:a16="http://schemas.microsoft.com/office/drawing/2014/main" val="1543955502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4237355478"/>
                    </a:ext>
                  </a:extLst>
                </a:gridCol>
                <a:gridCol w="1670179">
                  <a:extLst>
                    <a:ext uri="{9D8B030D-6E8A-4147-A177-3AD203B41FA5}">
                      <a16:colId xmlns:a16="http://schemas.microsoft.com/office/drawing/2014/main" val="1903913882"/>
                    </a:ext>
                  </a:extLst>
                </a:gridCol>
                <a:gridCol w="3331029">
                  <a:extLst>
                    <a:ext uri="{9D8B030D-6E8A-4147-A177-3AD203B41FA5}">
                      <a16:colId xmlns:a16="http://schemas.microsoft.com/office/drawing/2014/main" val="848858207"/>
                    </a:ext>
                  </a:extLst>
                </a:gridCol>
                <a:gridCol w="3573626">
                  <a:extLst>
                    <a:ext uri="{9D8B030D-6E8A-4147-A177-3AD203B41FA5}">
                      <a16:colId xmlns:a16="http://schemas.microsoft.com/office/drawing/2014/main" val="3549766928"/>
                    </a:ext>
                  </a:extLst>
                </a:gridCol>
              </a:tblGrid>
              <a:tr h="496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多功能選擇開關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集合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描述集合範圍的表達方式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需要重複做些甚麼</a:t>
                      </a:r>
                      <a:r>
                        <a:rPr lang="en-US" altLang="zh-TW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49524"/>
                  </a:ext>
                </a:extLst>
              </a:tr>
              <a:tr h="93971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spc="300" dirty="0"/>
                        <a:t>F</a:t>
                      </a:r>
                      <a:r>
                        <a:rPr lang="en-US" altLang="zh-TW" sz="4000" spc="300" dirty="0"/>
                        <a:t>OR</a:t>
                      </a:r>
                      <a:r>
                        <a:rPr lang="en-US" sz="4000" spc="300" dirty="0"/>
                        <a:t>           </a:t>
                      </a:r>
                      <a:r>
                        <a:rPr lang="en-US" sz="4000" spc="300" dirty="0">
                          <a:solidFill>
                            <a:srgbClr val="FF0000"/>
                          </a:solidFill>
                        </a:rPr>
                        <a:t>%%x   </a:t>
                      </a:r>
                      <a:r>
                        <a:rPr lang="en-US" altLang="zh-TW" sz="4000" spc="300" dirty="0"/>
                        <a:t>IN</a:t>
                      </a:r>
                      <a:r>
                        <a:rPr lang="en-US" sz="4000" spc="300" dirty="0"/>
                        <a:t>    (    </a:t>
                      </a:r>
                      <a:r>
                        <a:rPr lang="zh-TW" altLang="en-US" sz="4000" dirty="0">
                          <a:highlight>
                            <a:srgbClr val="FF0000"/>
                          </a:highlight>
                        </a:rPr>
                        <a:t>集合</a:t>
                      </a:r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4000" spc="300" dirty="0"/>
                        <a:t>)     D</a:t>
                      </a:r>
                      <a:r>
                        <a:rPr lang="en-US" altLang="zh-TW" sz="4000" spc="300" dirty="0"/>
                        <a:t>O</a:t>
                      </a:r>
                      <a:r>
                        <a:rPr lang="en-US" sz="4000" spc="300" dirty="0"/>
                        <a:t>  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</a:rPr>
                        <a:t>command f(x)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8454"/>
                  </a:ext>
                </a:extLst>
              </a:tr>
              <a:tr h="1588717">
                <a:tc rowSpan="4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Files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(wlan.log, camera.log)</a:t>
                      </a:r>
                      <a:br>
                        <a:rPr lang="en-US"/>
                      </a:br>
                      <a:r>
                        <a:rPr lang="en-US"/>
                        <a:t>(*.apk, *.txt, *.jpg)</a:t>
                      </a:r>
                    </a:p>
                    <a:p>
                      <a:r>
                        <a:rPr lang="en-US" altLang="zh-TW"/>
                        <a:t>(Monthly_??.ppt)</a:t>
                      </a:r>
                    </a:p>
                    <a:p>
                      <a:br>
                        <a:rPr lang="en-US"/>
                      </a:br>
                      <a:r>
                        <a:rPr lang="en-US"/>
                        <a:t>(Mon Tue </a:t>
                      </a:r>
                      <a:r>
                        <a:rPr lang="en-US" altLang="zh-TW"/>
                        <a:t>Wed Thu Fri)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檢查檔案裡面的內容</a:t>
                      </a:r>
                      <a:endParaRPr lang="en-US" altLang="zh-TW"/>
                    </a:p>
                    <a:p>
                      <a:r>
                        <a:rPr lang="zh-TW" altLang="en-US"/>
                        <a:t>把所有圖檔 </a:t>
                      </a:r>
                      <a:r>
                        <a:rPr lang="en-US" altLang="zh-TW"/>
                        <a:t>copy </a:t>
                      </a:r>
                      <a:r>
                        <a:rPr lang="zh-TW" altLang="en-US"/>
                        <a:t>出來</a:t>
                      </a:r>
                      <a:endParaRPr lang="en-US"/>
                    </a:p>
                    <a:p>
                      <a:r>
                        <a:rPr lang="zh-TW" altLang="en-US"/>
                        <a:t>把所有 </a:t>
                      </a:r>
                      <a:r>
                        <a:rPr lang="en-US" altLang="zh-TW"/>
                        <a:t>apk</a:t>
                      </a:r>
                      <a:r>
                        <a:rPr lang="zh-TW" altLang="en-US"/>
                        <a:t>檔砍掉</a:t>
                      </a:r>
                      <a:endParaRPr lang="en-US" altLang="zh-TW"/>
                    </a:p>
                    <a:p>
                      <a:r>
                        <a:rPr lang="zh-TW" altLang="en-US"/>
                        <a:t>變更檔名</a:t>
                      </a:r>
                      <a:endParaRPr lang="en-US" altLang="zh-TW"/>
                    </a:p>
                    <a:p>
                      <a:r>
                        <a:rPr lang="zh-TW" altLang="en-US"/>
                        <a:t>呼叫其他程式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30039"/>
                  </a:ext>
                </a:extLst>
              </a:tr>
              <a:tr h="85673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(Folder1, Folder2)</a:t>
                      </a:r>
                      <a:br>
                        <a:rPr lang="en-US"/>
                      </a:br>
                      <a:r>
                        <a:rPr lang="en-US"/>
                        <a:t>(*log)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進入到</a:t>
                      </a:r>
                      <a:r>
                        <a:rPr lang="en-US" altLang="zh-TW" dirty="0"/>
                        <a:t>folder</a:t>
                      </a:r>
                      <a:r>
                        <a:rPr lang="zh-TW" altLang="en-US" dirty="0"/>
                        <a:t>裡面做一些事情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進去執行指令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有相對路徑的需求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50704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↑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 </a:t>
                      </a:r>
                      <a:r>
                        <a:rPr lang="en-US" altLang="zh-TW" dirty="0"/>
                        <a:t>Recursive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702062"/>
                  </a:ext>
                </a:extLst>
              </a:tr>
              <a:tr h="4963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(start, step, end)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作一些計數工作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093506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D08E74EA-F302-7587-44E5-A02C4CDB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08" y="120654"/>
            <a:ext cx="2216799" cy="12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1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8E5B4-8EB9-DC7D-FB6B-488A64D4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/>
              <a:t>摘要</a:t>
            </a:r>
            <a:endParaRPr lang="en-US" sz="7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9921C7-49E6-2B50-261F-8DCE0C10D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CT &amp; </a:t>
            </a:r>
            <a:r>
              <a:rPr lang="zh-TW" altLang="en-US" sz="4000" dirty="0"/>
              <a:t>三劍客 </a:t>
            </a:r>
            <a:r>
              <a:rPr lang="en-US" altLang="zh-TW" sz="4000" dirty="0"/>
              <a:t>(4</a:t>
            </a:r>
            <a:r>
              <a:rPr lang="zh-TW" altLang="en-US" sz="4000" dirty="0"/>
              <a:t>個技術，</a:t>
            </a:r>
            <a:r>
              <a:rPr lang="en-US" altLang="zh-TW" sz="4000" dirty="0"/>
              <a:t>7</a:t>
            </a:r>
            <a:r>
              <a:rPr lang="zh-TW" altLang="en-US" sz="4000" dirty="0"/>
              <a:t>個步驟，</a:t>
            </a:r>
            <a:r>
              <a:rPr lang="en-US" altLang="zh-TW" sz="4000" dirty="0"/>
              <a:t>1</a:t>
            </a:r>
            <a:r>
              <a:rPr lang="zh-TW" altLang="en-US" sz="4000" dirty="0"/>
              <a:t>個求救</a:t>
            </a:r>
            <a:r>
              <a:rPr lang="en-US" altLang="zh-TW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FOR command</a:t>
            </a:r>
            <a:r>
              <a:rPr lang="zh-TW" altLang="en-US" sz="4000" dirty="0"/>
              <a:t> </a:t>
            </a:r>
            <a:r>
              <a:rPr lang="en-US" altLang="zh-TW" sz="4000" dirty="0"/>
              <a:t>(2</a:t>
            </a:r>
            <a:r>
              <a:rPr lang="zh-TW" altLang="en-US" sz="4000" dirty="0"/>
              <a:t> 個 </a:t>
            </a:r>
            <a:r>
              <a:rPr lang="en-US" altLang="zh-TW" sz="4000" dirty="0"/>
              <a:t>Page</a:t>
            </a:r>
            <a:r>
              <a:rPr lang="zh-TW" altLang="en-US" sz="4000" dirty="0"/>
              <a:t> ，</a:t>
            </a:r>
            <a:r>
              <a:rPr lang="en-US" altLang="zh-TW" sz="4000" dirty="0"/>
              <a:t>1</a:t>
            </a:r>
            <a:r>
              <a:rPr lang="zh-TW" altLang="en-US" sz="4000" dirty="0"/>
              <a:t>個口訣</a:t>
            </a:r>
            <a:r>
              <a:rPr lang="en-US" altLang="zh-TW" sz="4000" dirty="0"/>
              <a:t>)</a:t>
            </a:r>
            <a:endParaRPr lang="en-US" sz="4000" dirty="0"/>
          </a:p>
          <a:p>
            <a:pPr marL="742950" indent="-742950">
              <a:buFont typeface="+mj-lt"/>
              <a:buAutoNum type="arabicPeriod"/>
            </a:pPr>
            <a:r>
              <a:rPr lang="zh-TW" altLang="en-US" sz="4000" dirty="0"/>
              <a:t>延伸應用指令 </a:t>
            </a:r>
            <a:r>
              <a:rPr lang="en-US" altLang="zh-TW" sz="4000" dirty="0"/>
              <a:t>(</a:t>
            </a:r>
            <a:r>
              <a:rPr lang="en-US" altLang="zh-TW" sz="800" dirty="0" err="1"/>
              <a:t>cmder</a:t>
            </a:r>
            <a:r>
              <a:rPr lang="zh-TW" altLang="en-US" sz="4000" dirty="0"/>
              <a:t>吸星大法</a:t>
            </a:r>
            <a:r>
              <a:rPr lang="en-US" altLang="zh-TW" sz="4000" dirty="0"/>
              <a:t>)</a:t>
            </a:r>
          </a:p>
          <a:p>
            <a:pPr marL="742950" indent="-742950">
              <a:buFont typeface="+mj-lt"/>
              <a:buAutoNum type="arabicPeriod"/>
            </a:pPr>
            <a:r>
              <a:rPr lang="zh-TW" altLang="en-US" sz="4000" dirty="0"/>
              <a:t>參考資料 </a:t>
            </a:r>
            <a:r>
              <a:rPr lang="en-US" altLang="zh-TW" sz="4000" dirty="0"/>
              <a:t>(3</a:t>
            </a:r>
            <a:r>
              <a:rPr lang="zh-TW" altLang="en-US" sz="4000" dirty="0"/>
              <a:t>小時速成</a:t>
            </a:r>
            <a:r>
              <a:rPr lang="en-US" altLang="zh-TW" sz="4000" dirty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42111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6ADB0-47D5-B445-856D-337B5AD9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B28582-10C1-BFCE-E3E9-128BDFE0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5600" dirty="0"/>
              <a:t>/F</a:t>
            </a:r>
          </a:p>
        </p:txBody>
      </p:sp>
    </p:spTree>
    <p:extLst>
      <p:ext uri="{BB962C8B-B14F-4D97-AF65-F5344CB8AC3E}">
        <p14:creationId xmlns:p14="http://schemas.microsoft.com/office/powerpoint/2010/main" val="116942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475BDA-1818-36A9-6067-993A9043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Ask questions as plenty as you can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89D860-C8A4-1E39-D0DD-8716EA38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zh-TW" altLang="en-US" dirty="0"/>
              <a:t>針對插在</a:t>
            </a:r>
            <a:r>
              <a:rPr lang="en-US" altLang="zh-TW" dirty="0"/>
              <a:t>PC</a:t>
            </a:r>
            <a:r>
              <a:rPr lang="zh-TW" altLang="en-US" dirty="0"/>
              <a:t>的每一台</a:t>
            </a:r>
            <a:r>
              <a:rPr lang="en-US" altLang="zh-TW" dirty="0"/>
              <a:t>DUT</a:t>
            </a:r>
            <a:r>
              <a:rPr lang="zh-TW" altLang="en-US" dirty="0"/>
              <a:t>去</a:t>
            </a:r>
            <a:r>
              <a:rPr lang="en-US" altLang="zh-TW" dirty="0"/>
              <a:t>Push</a:t>
            </a:r>
            <a:r>
              <a:rPr lang="zh-TW" altLang="en-US" dirty="0"/>
              <a:t>一堆檔案</a:t>
            </a:r>
            <a:endParaRPr lang="en-US" altLang="zh-TW" dirty="0"/>
          </a:p>
          <a:p>
            <a:r>
              <a:rPr lang="zh-TW" altLang="en-US" dirty="0"/>
              <a:t>總共</a:t>
            </a:r>
            <a:r>
              <a:rPr lang="en-US" altLang="zh-TW" dirty="0"/>
              <a:t>8</a:t>
            </a:r>
            <a:r>
              <a:rPr lang="zh-TW" altLang="en-US" dirty="0"/>
              <a:t>台</a:t>
            </a:r>
            <a:r>
              <a:rPr lang="en-US" altLang="zh-TW" dirty="0"/>
              <a:t>PC</a:t>
            </a:r>
            <a:r>
              <a:rPr lang="zh-TW" altLang="en-US" dirty="0"/>
              <a:t>，</a:t>
            </a:r>
            <a:r>
              <a:rPr lang="en-US" altLang="zh-TW" dirty="0"/>
              <a:t>4</a:t>
            </a:r>
            <a:r>
              <a:rPr lang="zh-TW" altLang="en-US" dirty="0"/>
              <a:t>種產品</a:t>
            </a:r>
            <a:r>
              <a:rPr lang="en-US" altLang="zh-TW" dirty="0"/>
              <a:t>(Product)</a:t>
            </a:r>
            <a:r>
              <a:rPr lang="zh-TW" altLang="en-US" dirty="0"/>
              <a:t>，每種產品</a:t>
            </a:r>
            <a:r>
              <a:rPr lang="en-US" altLang="zh-TW" dirty="0"/>
              <a:t>16</a:t>
            </a:r>
            <a:r>
              <a:rPr lang="zh-TW" altLang="en-US" dirty="0"/>
              <a:t>台</a:t>
            </a:r>
            <a:r>
              <a:rPr lang="en-US" altLang="zh-TW" dirty="0"/>
              <a:t>DUT which for Scan,</a:t>
            </a:r>
            <a:r>
              <a:rPr lang="zh-TW" altLang="en-US" dirty="0"/>
              <a:t> </a:t>
            </a:r>
            <a:r>
              <a:rPr lang="en-US" altLang="zh-TW" dirty="0"/>
              <a:t>Audio,</a:t>
            </a:r>
            <a:r>
              <a:rPr lang="zh-TW" altLang="en-US" dirty="0"/>
              <a:t> </a:t>
            </a:r>
            <a:r>
              <a:rPr lang="en-US" altLang="zh-TW" dirty="0"/>
              <a:t>WLAN, Camera </a:t>
            </a:r>
            <a:r>
              <a:rPr lang="zh-TW" altLang="en-US" dirty="0"/>
              <a:t>每種測試分配</a:t>
            </a:r>
            <a:r>
              <a:rPr lang="en-US" altLang="zh-TW" dirty="0"/>
              <a:t>4</a:t>
            </a:r>
            <a:r>
              <a:rPr lang="zh-TW" altLang="en-US" dirty="0"/>
              <a:t>台。</a:t>
            </a:r>
            <a:endParaRPr lang="en-US" altLang="zh-TW" dirty="0"/>
          </a:p>
          <a:p>
            <a:r>
              <a:rPr lang="zh-TW" altLang="en-US" dirty="0"/>
              <a:t>針對每台</a:t>
            </a:r>
            <a:r>
              <a:rPr lang="en-US" altLang="zh-TW" dirty="0"/>
              <a:t>DUT</a:t>
            </a:r>
            <a:r>
              <a:rPr lang="zh-TW" altLang="en-US" dirty="0"/>
              <a:t>的測試結果取出</a:t>
            </a:r>
            <a:r>
              <a:rPr lang="en-US" altLang="zh-TW" dirty="0"/>
              <a:t>Log, Copy </a:t>
            </a:r>
            <a:r>
              <a:rPr lang="zh-TW" altLang="en-US" dirty="0"/>
              <a:t>到</a:t>
            </a:r>
            <a:r>
              <a:rPr lang="en-US" altLang="zh-TW" dirty="0"/>
              <a:t>PC</a:t>
            </a:r>
            <a:r>
              <a:rPr lang="zh-TW" altLang="en-US" dirty="0"/>
              <a:t>端，檢查特定欄位的值，打包，寄出去。</a:t>
            </a:r>
            <a:endParaRPr lang="en-US" altLang="zh-TW" dirty="0"/>
          </a:p>
          <a:p>
            <a:r>
              <a:rPr lang="zh-TW" altLang="en-US" dirty="0"/>
              <a:t>取出每台</a:t>
            </a:r>
            <a:r>
              <a:rPr lang="en-US" altLang="zh-TW" dirty="0"/>
              <a:t>DUT </a:t>
            </a:r>
            <a:r>
              <a:rPr lang="zh-TW" altLang="en-US" dirty="0"/>
              <a:t>的</a:t>
            </a:r>
            <a:r>
              <a:rPr lang="en-US" altLang="zh-TW" dirty="0"/>
              <a:t>System Info </a:t>
            </a:r>
            <a:r>
              <a:rPr lang="zh-TW" altLang="en-US" dirty="0"/>
              <a:t>做成報告，並且對應到不同測項所生成的</a:t>
            </a:r>
            <a:r>
              <a:rPr lang="en-US" altLang="zh-TW" dirty="0"/>
              <a:t>Log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檢查每一台</a:t>
            </a:r>
            <a:r>
              <a:rPr lang="en-US" altLang="zh-TW" dirty="0"/>
              <a:t>DUT </a:t>
            </a:r>
            <a:r>
              <a:rPr lang="zh-TW" altLang="en-US" dirty="0"/>
              <a:t>的 </a:t>
            </a:r>
            <a:r>
              <a:rPr lang="en-US" altLang="zh-TW" dirty="0"/>
              <a:t>System Info, Build Info, Fingerprint </a:t>
            </a:r>
            <a:r>
              <a:rPr lang="zh-TW" altLang="en-US" dirty="0"/>
              <a:t>等靜態資訊。</a:t>
            </a:r>
            <a:endParaRPr lang="en-US" altLang="zh-TW" dirty="0"/>
          </a:p>
          <a:p>
            <a:r>
              <a:rPr lang="zh-TW" altLang="en-US" dirty="0"/>
              <a:t>一插上 </a:t>
            </a:r>
            <a:r>
              <a:rPr lang="en-US" altLang="zh-TW" dirty="0"/>
              <a:t>Plug-in </a:t>
            </a:r>
            <a:r>
              <a:rPr lang="zh-TW" altLang="en-US" dirty="0"/>
              <a:t>就自動處理上述的動作。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874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4115F83-E193-CD5C-7EE1-A47111AE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8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B74F367-26A4-2324-F157-296E49CD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88" y="3253825"/>
            <a:ext cx="1382486" cy="146808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/F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5D7FE3-ABB5-0CFB-294C-95658F3CA149}"/>
              </a:ext>
            </a:extLst>
          </p:cNvPr>
          <p:cNvSpPr txBox="1"/>
          <p:nvPr/>
        </p:nvSpPr>
        <p:spPr>
          <a:xfrm>
            <a:off x="2696547" y="1811986"/>
            <a:ext cx="511317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Items in one or more text file(s).</a:t>
            </a:r>
            <a:endParaRPr lang="en-US" sz="6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C52E1262-18C7-0122-0BF7-BEF67E74EE8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</a:t>
            </a:r>
            <a:endParaRPr lang="en-US" sz="6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797103-A3F3-E467-F6E8-C4270E6A7252}"/>
              </a:ext>
            </a:extLst>
          </p:cNvPr>
          <p:cNvSpPr txBox="1"/>
          <p:nvPr/>
        </p:nvSpPr>
        <p:spPr>
          <a:xfrm>
            <a:off x="2696546" y="4334361"/>
            <a:ext cx="5113175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6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The output of a command.</a:t>
            </a:r>
            <a:endParaRPr lang="en-US" sz="6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BE0800A-E394-BCA4-2D8B-081E4FF714F9}"/>
              </a:ext>
            </a:extLst>
          </p:cNvPr>
          <p:cNvSpPr txBox="1"/>
          <p:nvPr/>
        </p:nvSpPr>
        <p:spPr>
          <a:xfrm>
            <a:off x="8451979" y="1803262"/>
            <a:ext cx="281784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Filename set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C1E464-D964-B965-5CA2-FE9C4C17780A}"/>
              </a:ext>
            </a:extLst>
          </p:cNvPr>
          <p:cNvSpPr txBox="1"/>
          <p:nvPr/>
        </p:nvSpPr>
        <p:spPr>
          <a:xfrm>
            <a:off x="8451980" y="3043092"/>
            <a:ext cx="281784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Bare String</a:t>
            </a:r>
          </a:p>
        </p:txBody>
      </p:sp>
      <p:pic>
        <p:nvPicPr>
          <p:cNvPr id="1026" name="Picture 2" descr="18 Command Line Tools to Monitor Linux Performance_My Dream Is On The  Road的技术博客_51CTO博客">
            <a:extLst>
              <a:ext uri="{FF2B5EF4-FFF2-40B4-BE49-F238E27FC236}">
                <a16:creationId xmlns:a16="http://schemas.microsoft.com/office/drawing/2014/main" id="{AC3BA4B5-E0CF-7D03-BB36-DAE76DAB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75" y="4334361"/>
            <a:ext cx="2840849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8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708E1-06A6-7F59-C755-17ADFCCFC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8491A96-7DB9-71A0-C7F2-C1012494A3D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Items in Filename Set </a:t>
            </a:r>
            <a:endParaRPr lang="en-US" sz="6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98211F-4BB7-C6B2-737E-41E7C9DE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8" y="1781175"/>
            <a:ext cx="6496050" cy="16478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472FF84-70D3-479E-A25D-727E78DD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8" y="3471829"/>
            <a:ext cx="4838700" cy="32766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9E16D4F-A8F5-BE19-FEBA-E70A983A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661" y="3471829"/>
            <a:ext cx="8982075" cy="340995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26EE4B7-9583-DEE8-E2F8-7ED9D67CB86D}"/>
              </a:ext>
            </a:extLst>
          </p:cNvPr>
          <p:cNvSpPr txBox="1"/>
          <p:nvPr/>
        </p:nvSpPr>
        <p:spPr>
          <a:xfrm>
            <a:off x="7928044" y="1655059"/>
            <a:ext cx="1955260" cy="15696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9600" dirty="0"/>
              <a:t>/F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C46553E-2A39-FC58-399D-5BF7B640802F}"/>
              </a:ext>
            </a:extLst>
          </p:cNvPr>
          <p:cNvSpPr/>
          <p:nvPr/>
        </p:nvSpPr>
        <p:spPr>
          <a:xfrm>
            <a:off x="2110902" y="4824919"/>
            <a:ext cx="1546698" cy="2679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CDA9ECA-6824-2BD7-E29A-628323EB0D63}"/>
              </a:ext>
            </a:extLst>
          </p:cNvPr>
          <p:cNvSpPr/>
          <p:nvPr/>
        </p:nvSpPr>
        <p:spPr>
          <a:xfrm>
            <a:off x="1775095" y="5797685"/>
            <a:ext cx="1230752" cy="20103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62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473E4B-DC8B-99A8-E065-4D16A000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E26380C-CB34-8CDC-F748-57B4B268B45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000" dirty="0">
                <a:highlight>
                  <a:srgbClr val="FF0000"/>
                </a:highlight>
                <a:latin typeface="+mn-lt"/>
                <a:ea typeface="+mn-ea"/>
                <a:cs typeface="+mn-cs"/>
              </a:rPr>
              <a:t>集合</a:t>
            </a:r>
            <a:r>
              <a:rPr lang="zh-TW" altLang="en-US" sz="6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6000" dirty="0"/>
              <a:t>– The output of a command</a:t>
            </a:r>
            <a:endParaRPr lang="en-US" sz="60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E2D5BB5-B833-FA13-9E69-D01FF087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" y="1843088"/>
            <a:ext cx="6410325" cy="304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544A2F-5025-4575-D774-5AD9AD80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851" y="4217548"/>
            <a:ext cx="5181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6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2E5EEF3-D88A-656D-5E8C-67DDA987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29" y="272375"/>
            <a:ext cx="6795311" cy="1643053"/>
          </a:xfrm>
        </p:spPr>
        <p:txBody>
          <a:bodyPr anchor="b">
            <a:noAutofit/>
          </a:bodyPr>
          <a:lstStyle/>
          <a:p>
            <a:r>
              <a:rPr lang="zh-TW" altLang="en-US" dirty="0"/>
              <a:t>你終究要處理的還是  </a:t>
            </a:r>
            <a:r>
              <a:rPr lang="en-US" altLang="zh-TW" dirty="0"/>
              <a:t>”String” </a:t>
            </a:r>
            <a:r>
              <a:rPr lang="zh-TW" altLang="en-US" dirty="0"/>
              <a:t>字串。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64FF6-39BE-3976-8D2A-AA40F5147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2329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I</a:t>
            </a:r>
            <a:r>
              <a:rPr lang="zh-TW" altLang="en-US" sz="2000" dirty="0"/>
              <a:t> </a:t>
            </a:r>
            <a:r>
              <a:rPr lang="en-US" altLang="zh-TW" sz="2000" dirty="0"/>
              <a:t>am Ben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Personal information~ </a:t>
            </a:r>
            <a:r>
              <a:rPr lang="en-US" altLang="zh-TW" sz="2000" dirty="0" err="1"/>
              <a:t>Name:Ben</a:t>
            </a:r>
            <a:r>
              <a:rPr lang="en-US" altLang="zh-TW" sz="2000" dirty="0"/>
              <a:t> Age:18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#This file stores very important data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#Girlfriends List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Name:girl1 Age:20 </a:t>
            </a:r>
            <a:r>
              <a:rPr lang="en-US" altLang="zh-TW" sz="2000" dirty="0" err="1"/>
              <a:t>Color:White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2"/>
              </a:rPr>
              <a:t>Tel:2-119119119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Name:girl2 Age:21 </a:t>
            </a:r>
            <a:r>
              <a:rPr lang="en-US" altLang="zh-TW" sz="2000" dirty="0" err="1"/>
              <a:t>Color:Yellow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3"/>
              </a:rPr>
              <a:t>Tel:86-426695695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Name:girl3 Age:22 </a:t>
            </a:r>
            <a:r>
              <a:rPr lang="en-US" altLang="zh-TW" sz="2000" dirty="0" err="1"/>
              <a:t>Color:Black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4"/>
              </a:rPr>
              <a:t>Tel:54-871871940</a:t>
            </a: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Date:2022-05-30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000" dirty="0"/>
              <a:t>Time:10:21:38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/>
          </a:p>
        </p:txBody>
      </p:sp>
      <p:pic>
        <p:nvPicPr>
          <p:cNvPr id="2050" name="Picture 2" descr="想法灵感png素材透明免抠图片-装饰效果-三元素3png.com">
            <a:extLst>
              <a:ext uri="{FF2B5EF4-FFF2-40B4-BE49-F238E27FC236}">
                <a16:creationId xmlns:a16="http://schemas.microsoft.com/office/drawing/2014/main" id="{49F092C4-5975-17B9-AECA-BB8188F5A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r="1396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6AE4F6-C31E-243A-3CAD-EC2DF6B509C5}"/>
              </a:ext>
            </a:extLst>
          </p:cNvPr>
          <p:cNvSpPr/>
          <p:nvPr/>
        </p:nvSpPr>
        <p:spPr>
          <a:xfrm>
            <a:off x="4889241" y="2462366"/>
            <a:ext cx="391886" cy="3514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1B8FE8-4AE7-3C61-86C0-BB1A80820C44}"/>
              </a:ext>
            </a:extLst>
          </p:cNvPr>
          <p:cNvSpPr/>
          <p:nvPr/>
        </p:nvSpPr>
        <p:spPr>
          <a:xfrm>
            <a:off x="4889241" y="2961372"/>
            <a:ext cx="1383636" cy="1757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2F65B2-D737-88B1-E4B0-180DD1C15146}"/>
              </a:ext>
            </a:extLst>
          </p:cNvPr>
          <p:cNvSpPr txBox="1"/>
          <p:nvPr/>
        </p:nvSpPr>
        <p:spPr>
          <a:xfrm>
            <a:off x="9600009" y="2462366"/>
            <a:ext cx="2694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一個字</a:t>
            </a:r>
            <a:endParaRPr lang="en-US" altLang="zh-TW" dirty="0"/>
          </a:p>
          <a:p>
            <a:r>
              <a:rPr lang="zh-TW" altLang="en-US" dirty="0"/>
              <a:t>一行字自然語言</a:t>
            </a:r>
            <a:endParaRPr lang="en-US" altLang="zh-TW" dirty="0"/>
          </a:p>
          <a:p>
            <a:r>
              <a:rPr lang="zh-TW" altLang="en-US" dirty="0"/>
              <a:t>一行字附帶格式化訊息</a:t>
            </a:r>
            <a:endParaRPr lang="en-US" altLang="zh-TW" dirty="0"/>
          </a:p>
          <a:p>
            <a:r>
              <a:rPr lang="zh-TW" altLang="en-US" dirty="0"/>
              <a:t>很多行</a:t>
            </a:r>
            <a:endParaRPr lang="en-US" altLang="zh-TW" dirty="0"/>
          </a:p>
          <a:p>
            <a:r>
              <a:rPr lang="zh-TW" altLang="en-US" dirty="0"/>
              <a:t>一個檔案</a:t>
            </a:r>
            <a:endParaRPr lang="en-US" altLang="zh-TW" dirty="0"/>
          </a:p>
          <a:p>
            <a:r>
              <a:rPr lang="zh-TW" altLang="en-US" dirty="0"/>
              <a:t>附帶格式化訊息</a:t>
            </a:r>
            <a:endParaRPr lang="en-US" altLang="zh-TW" dirty="0"/>
          </a:p>
          <a:p>
            <a:r>
              <a:rPr lang="zh-TW" altLang="en-US" dirty="0"/>
              <a:t>代表特定功能的字元</a:t>
            </a:r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200916-1032-7836-A382-0964AA6C5EEE}"/>
              </a:ext>
            </a:extLst>
          </p:cNvPr>
          <p:cNvSpPr/>
          <p:nvPr/>
        </p:nvSpPr>
        <p:spPr>
          <a:xfrm>
            <a:off x="4888249" y="3253276"/>
            <a:ext cx="3872862" cy="3514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3BA7B9-BA02-AAF7-A46D-F68FED781172}"/>
              </a:ext>
            </a:extLst>
          </p:cNvPr>
          <p:cNvSpPr/>
          <p:nvPr/>
        </p:nvSpPr>
        <p:spPr>
          <a:xfrm>
            <a:off x="4888249" y="3720904"/>
            <a:ext cx="4635570" cy="27078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3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186E-F060-9228-B464-B55EB6A11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642188" cy="5121275"/>
          </a:xfrm>
        </p:spPr>
        <p:txBody>
          <a:bodyPr vert="eaVert">
            <a:normAutofit/>
          </a:bodyPr>
          <a:lstStyle/>
          <a:p>
            <a:r>
              <a:rPr lang="zh-TW" altLang="en-US" sz="6000" dirty="0"/>
              <a:t>我們該做甚麼</a:t>
            </a:r>
            <a:r>
              <a:rPr lang="en-US" altLang="zh-TW" sz="6000" dirty="0"/>
              <a:t>?</a:t>
            </a:r>
            <a:endParaRPr lang="en-US" sz="6000" dirty="0"/>
          </a:p>
        </p:txBody>
      </p:sp>
      <p:pic>
        <p:nvPicPr>
          <p:cNvPr id="3074" name="Picture 2" descr="The elements of computational thinking. | Download Scientific Diagram">
            <a:extLst>
              <a:ext uri="{FF2B5EF4-FFF2-40B4-BE49-F238E27FC236}">
                <a16:creationId xmlns:a16="http://schemas.microsoft.com/office/drawing/2014/main" id="{CF31C79B-B7C9-4947-5A1E-FA6160D48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96" y="-25510"/>
            <a:ext cx="10273004" cy="68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9216821-D001-362B-3BF8-0C725D7B138E}"/>
              </a:ext>
            </a:extLst>
          </p:cNvPr>
          <p:cNvSpPr txBox="1"/>
          <p:nvPr/>
        </p:nvSpPr>
        <p:spPr>
          <a:xfrm>
            <a:off x="2140650" y="1025099"/>
            <a:ext cx="333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從 </a:t>
            </a:r>
            <a:r>
              <a:rPr lang="en-US" sz="4000" dirty="0">
                <a:solidFill>
                  <a:srgbClr val="FFFF00"/>
                </a:solidFill>
              </a:rPr>
              <a:t>String </a:t>
            </a:r>
            <a:r>
              <a:rPr lang="zh-TW" altLang="en-US" sz="4000" dirty="0">
                <a:solidFill>
                  <a:srgbClr val="FFFF00"/>
                </a:solidFill>
              </a:rPr>
              <a:t>裡面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8546AC9-43AD-B782-602E-136C184B2B33}"/>
              </a:ext>
            </a:extLst>
          </p:cNvPr>
          <p:cNvSpPr txBox="1"/>
          <p:nvPr/>
        </p:nvSpPr>
        <p:spPr>
          <a:xfrm>
            <a:off x="2292221" y="3867215"/>
            <a:ext cx="224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建立規則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C40354-FDE7-CDA8-D5F6-C99EADC3BD1B}"/>
              </a:ext>
            </a:extLst>
          </p:cNvPr>
          <p:cNvSpPr txBox="1"/>
          <p:nvPr/>
        </p:nvSpPr>
        <p:spPr>
          <a:xfrm>
            <a:off x="7592837" y="1186829"/>
            <a:ext cx="3883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取得我們需要的信息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74B029-C253-B4E1-6B0A-0DBD9E4DA201}"/>
              </a:ext>
            </a:extLst>
          </p:cNvPr>
          <p:cNvSpPr txBox="1"/>
          <p:nvPr/>
        </p:nvSpPr>
        <p:spPr>
          <a:xfrm>
            <a:off x="8961327" y="4463888"/>
            <a:ext cx="2795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solidFill>
                  <a:srgbClr val="FFFF00"/>
                </a:solidFill>
              </a:rPr>
              <a:t>並加以處理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6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86B5CCD-3472-456F-B90B-016E1E8AD1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4196103"/>
              </p:ext>
            </p:extLst>
          </p:nvPr>
        </p:nvGraphicFramePr>
        <p:xfrm>
          <a:off x="332791" y="457200"/>
          <a:ext cx="11685039" cy="459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866">
                  <a:extLst>
                    <a:ext uri="{9D8B030D-6E8A-4147-A177-3AD203B41FA5}">
                      <a16:colId xmlns:a16="http://schemas.microsoft.com/office/drawing/2014/main" val="1543955502"/>
                    </a:ext>
                  </a:extLst>
                </a:gridCol>
                <a:gridCol w="2267339">
                  <a:extLst>
                    <a:ext uri="{9D8B030D-6E8A-4147-A177-3AD203B41FA5}">
                      <a16:colId xmlns:a16="http://schemas.microsoft.com/office/drawing/2014/main" val="297046856"/>
                    </a:ext>
                  </a:extLst>
                </a:gridCol>
                <a:gridCol w="1670179">
                  <a:extLst>
                    <a:ext uri="{9D8B030D-6E8A-4147-A177-3AD203B41FA5}">
                      <a16:colId xmlns:a16="http://schemas.microsoft.com/office/drawing/2014/main" val="1903913882"/>
                    </a:ext>
                  </a:extLst>
                </a:gridCol>
                <a:gridCol w="3685592">
                  <a:extLst>
                    <a:ext uri="{9D8B030D-6E8A-4147-A177-3AD203B41FA5}">
                      <a16:colId xmlns:a16="http://schemas.microsoft.com/office/drawing/2014/main" val="848858207"/>
                    </a:ext>
                  </a:extLst>
                </a:gridCol>
                <a:gridCol w="3219063">
                  <a:extLst>
                    <a:ext uri="{9D8B030D-6E8A-4147-A177-3AD203B41FA5}">
                      <a16:colId xmlns:a16="http://schemas.microsoft.com/office/drawing/2014/main" val="2843642363"/>
                    </a:ext>
                  </a:extLst>
                </a:gridCol>
              </a:tblGrid>
              <a:tr h="496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多功能選擇開關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集合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描述集合範圍的表達方式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需要重複做些甚麼</a:t>
                      </a:r>
                      <a:r>
                        <a:rPr lang="en-US" altLang="zh-TW" dirty="0"/>
                        <a:t>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49524"/>
                  </a:ext>
                </a:extLst>
              </a:tr>
              <a:tr h="939715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spc="300" dirty="0"/>
                        <a:t>F</a:t>
                      </a:r>
                      <a:r>
                        <a:rPr lang="en-US" altLang="zh-TW" sz="4000" spc="300" dirty="0"/>
                        <a:t>OR</a:t>
                      </a:r>
                      <a:r>
                        <a:rPr lang="en-US" sz="4000" spc="300" dirty="0"/>
                        <a:t>           </a:t>
                      </a:r>
                      <a:r>
                        <a:rPr lang="en-US" sz="4000" spc="300" dirty="0">
                          <a:solidFill>
                            <a:srgbClr val="FF0000"/>
                          </a:solidFill>
                        </a:rPr>
                        <a:t>%%x   </a:t>
                      </a:r>
                      <a:r>
                        <a:rPr lang="en-US" altLang="zh-TW" sz="4000" spc="300" dirty="0"/>
                        <a:t>IN</a:t>
                      </a:r>
                      <a:r>
                        <a:rPr lang="en-US" sz="4000" spc="300" dirty="0"/>
                        <a:t>    (    </a:t>
                      </a:r>
                      <a:r>
                        <a:rPr lang="zh-TW" altLang="en-US" sz="4000" dirty="0">
                          <a:highlight>
                            <a:srgbClr val="FF0000"/>
                          </a:highlight>
                        </a:rPr>
                        <a:t>集合</a:t>
                      </a:r>
                      <a:r>
                        <a:rPr lang="zh-TW" altLang="en-US" sz="4000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sz="4000" spc="300" dirty="0"/>
                        <a:t>)     D</a:t>
                      </a:r>
                      <a:r>
                        <a:rPr lang="en-US" altLang="zh-TW" sz="4000" spc="300" dirty="0"/>
                        <a:t>O</a:t>
                      </a:r>
                      <a:r>
                        <a:rPr lang="en-US" sz="4000" spc="300" dirty="0"/>
                        <a:t>  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</a:rPr>
                        <a:t>command f(x)</a:t>
                      </a:r>
                      <a:r>
                        <a:rPr lang="en-US" sz="1200" spc="3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368454"/>
                  </a:ext>
                </a:extLst>
              </a:tr>
              <a:tr h="860930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4000" dirty="0"/>
                        <a:t>/F</a:t>
                      </a:r>
                      <a:r>
                        <a:rPr lang="zh-TW" altLang="en-US" sz="4000" dirty="0"/>
                        <a:t> </a:t>
                      </a:r>
                      <a:r>
                        <a:rPr lang="en-US" altLang="zh-TW" sz="4000" dirty="0">
                          <a:highlight>
                            <a:srgbClr val="FFFF00"/>
                          </a:highlight>
                        </a:rPr>
                        <a:t>[option]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highlight>
                            <a:srgbClr val="FFFF00"/>
                          </a:highlight>
                        </a:rPr>
                        <a:t>檔案內容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(mimi.txt)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altLang="zh-TW" dirty="0"/>
                        <a:t>%</a:t>
                      </a:r>
                      <a:r>
                        <a:rPr lang="en-US" dirty="0" err="1"/>
                        <a:t>a_file_name</a:t>
                      </a:r>
                      <a:r>
                        <a:rPr lang="en-US" altLang="zh-TW" dirty="0"/>
                        <a:t>%</a:t>
                      </a:r>
                      <a:r>
                        <a:rPr lang="en-US" dirty="0"/>
                        <a:t>)</a:t>
                      </a:r>
                    </a:p>
                    <a:p>
                      <a:r>
                        <a:rPr lang="en-US" altLang="zh-TW" dirty="0"/>
                        <a:t>(%</a:t>
                      </a:r>
                      <a:r>
                        <a:rPr lang="en-US" altLang="zh-TW" dirty="0" err="1"/>
                        <a:t>many_files_name</a:t>
                      </a:r>
                      <a:r>
                        <a:rPr lang="en-US" altLang="zh-TW" dirty="0"/>
                        <a:t>%)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把剖析出來的值，拿來做些事情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930039"/>
                  </a:ext>
                </a:extLst>
              </a:tr>
              <a:tr h="101703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字串內容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(“</a:t>
                      </a:r>
                      <a:r>
                        <a:rPr lang="en-US" dirty="0" err="1"/>
                        <a:t>Name:Biden</a:t>
                      </a:r>
                      <a:r>
                        <a:rPr lang="en-US" dirty="0"/>
                        <a:t> Age:80 </a:t>
                      </a:r>
                      <a:r>
                        <a:rPr lang="en-US" dirty="0" err="1"/>
                        <a:t>Color:White</a:t>
                      </a:r>
                      <a:r>
                        <a:rPr lang="en-US" dirty="0"/>
                        <a:t>”)</a:t>
                      </a:r>
                    </a:p>
                    <a:p>
                      <a:r>
                        <a:rPr lang="en-US" altLang="zh-TW" dirty="0"/>
                        <a:t>(“%</a:t>
                      </a:r>
                      <a:r>
                        <a:rPr lang="en-US" altLang="zh-TW" dirty="0" err="1"/>
                        <a:t>drive_path_variable</a:t>
                      </a:r>
                      <a:r>
                        <a:rPr lang="en-US" altLang="zh-TW" dirty="0"/>
                        <a:t>%”)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把剖析出來的值，拿來做些事情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50704"/>
                  </a:ext>
                </a:extLst>
              </a:tr>
              <a:tr h="85076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00"/>
                          </a:highlight>
                        </a:rPr>
                        <a:t>指令輸出內容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(‘</a:t>
                      </a:r>
                      <a:r>
                        <a:rPr lang="en-US" dirty="0" err="1"/>
                        <a:t>adb</a:t>
                      </a:r>
                      <a:r>
                        <a:rPr lang="en-US" dirty="0"/>
                        <a:t> devices’)</a:t>
                      </a:r>
                    </a:p>
                    <a:p>
                      <a:r>
                        <a:rPr lang="en-US" dirty="0"/>
                        <a:t>(‘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’)</a:t>
                      </a:r>
                    </a:p>
                    <a:p>
                      <a:r>
                        <a:rPr lang="en-US" dirty="0"/>
                        <a:t>(‘ping 8.8.8.8’)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把剖析出來的值，拿來做些事情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70206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BB22D11D-35EB-7C82-B565-3613409E8131}"/>
              </a:ext>
            </a:extLst>
          </p:cNvPr>
          <p:cNvSpPr txBox="1"/>
          <p:nvPr/>
        </p:nvSpPr>
        <p:spPr>
          <a:xfrm>
            <a:off x="332791" y="5234473"/>
            <a:ext cx="1168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[option] </a:t>
            </a:r>
            <a:r>
              <a:rPr lang="en-US" altLang="zh-TW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zh-TW" altLang="en-US" sz="1800" dirty="0"/>
              <a:t>都幹了些甚麼事情</a:t>
            </a:r>
            <a:r>
              <a:rPr lang="en-US" altLang="zh-TW" sz="1800" dirty="0"/>
              <a:t>:</a:t>
            </a:r>
          </a:p>
          <a:p>
            <a:pPr>
              <a:lnSpc>
                <a:spcPct val="150000"/>
              </a:lnSpc>
            </a:pPr>
            <a:r>
              <a:rPr lang="zh-TW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把</a:t>
            </a:r>
            <a:r>
              <a:rPr lang="zh-TW" sz="1800" b="1" kern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檔案內容</a:t>
            </a:r>
            <a:r>
              <a:rPr lang="zh-TW" sz="1800" kern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的每一行</a:t>
            </a:r>
            <a:r>
              <a:rPr lang="zh-TW" sz="1800" kern="12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拿出來剖析一番。</a:t>
            </a:r>
            <a:r>
              <a:rPr lang="zh-TW" altLang="en-US" dirty="0"/>
              <a:t>把</a:t>
            </a:r>
            <a:r>
              <a:rPr lang="zh-TW" altLang="en-US" b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字串內容</a:t>
            </a:r>
            <a:r>
              <a:rPr lang="zh-TW" altLang="en-US" dirty="0"/>
              <a:t>拿出來剖析一番。把</a:t>
            </a:r>
            <a:r>
              <a:rPr lang="zh-TW" altLang="en-US" b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指令輸出內容</a:t>
            </a:r>
            <a:r>
              <a:rPr lang="zh-TW" altLang="en-US" b="1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00FFFF"/>
                </a:highlight>
              </a:rPr>
              <a:t>的每一行</a:t>
            </a:r>
            <a:r>
              <a:rPr lang="zh-TW" altLang="en-US" dirty="0"/>
              <a:t>拿出來剖析一番。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51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09733-3C36-AA1D-EB70-691206CF1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怎麼剖析字串</a:t>
            </a:r>
            <a:r>
              <a:rPr lang="en-US" altLang="zh-TW" dirty="0"/>
              <a:t>?  </a:t>
            </a:r>
            <a:r>
              <a:rPr lang="zh-TW" altLang="en-US" dirty="0"/>
              <a:t>所以 </a:t>
            </a:r>
            <a:r>
              <a:rPr lang="en-US" altLang="zh-TW" dirty="0"/>
              <a:t>option </a:t>
            </a:r>
            <a:r>
              <a:rPr lang="zh-TW" altLang="en-US" dirty="0"/>
              <a:t>就誕生了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4267C-98F5-BEEA-6E01-A96260AA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D4227D-D654-A8E3-DE90-455DD191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9438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FC8A3-B160-A6C9-DC96-700DB88C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先示範一個例子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6D2BB8-9BF8-9E5A-0591-18BD4FBD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偵測 </a:t>
            </a:r>
            <a:r>
              <a:rPr lang="en-US" altLang="zh-TW" dirty="0"/>
              <a:t>adb online/offline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9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C51A5-3C2B-9ED3-741C-345164E0B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6000" dirty="0"/>
              <a:t>tokens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9C3C79-1B14-F745-B5A2-62218AE9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2811B8-3350-4DF3-B650-B1A807BE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1" y="2742397"/>
            <a:ext cx="4478693" cy="3291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78033-E170-46E0-91E8-E43B9623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62" y="2742397"/>
            <a:ext cx="4556180" cy="3291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A13E5-731E-4839-AAD2-553098BBF578}"/>
              </a:ext>
            </a:extLst>
          </p:cNvPr>
          <p:cNvSpPr txBox="1"/>
          <p:nvPr/>
        </p:nvSpPr>
        <p:spPr>
          <a:xfrm>
            <a:off x="2406530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ED45A-217B-4043-99D2-758EC55CC708}"/>
              </a:ext>
            </a:extLst>
          </p:cNvPr>
          <p:cNvSpPr txBox="1"/>
          <p:nvPr/>
        </p:nvSpPr>
        <p:spPr>
          <a:xfrm>
            <a:off x="3027832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6479B-6FBB-4960-96DA-FFA3535E2F62}"/>
              </a:ext>
            </a:extLst>
          </p:cNvPr>
          <p:cNvSpPr txBox="1"/>
          <p:nvPr/>
        </p:nvSpPr>
        <p:spPr>
          <a:xfrm>
            <a:off x="1014703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4CF9F-B907-4D69-AB8B-18DC59668236}"/>
              </a:ext>
            </a:extLst>
          </p:cNvPr>
          <p:cNvSpPr txBox="1"/>
          <p:nvPr/>
        </p:nvSpPr>
        <p:spPr>
          <a:xfrm>
            <a:off x="1875717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B2F87-8538-4E58-BFE4-8F4954E81D8F}"/>
              </a:ext>
            </a:extLst>
          </p:cNvPr>
          <p:cNvSpPr txBox="1"/>
          <p:nvPr/>
        </p:nvSpPr>
        <p:spPr>
          <a:xfrm>
            <a:off x="1344904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E9246F-CB84-4C6A-B936-B817E1CA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9" y="2742397"/>
            <a:ext cx="4478693" cy="32918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7CC43E-67AB-4914-BD97-AE29C365FFC5}"/>
              </a:ext>
            </a:extLst>
          </p:cNvPr>
          <p:cNvSpPr txBox="1"/>
          <p:nvPr/>
        </p:nvSpPr>
        <p:spPr>
          <a:xfrm>
            <a:off x="2411628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20E2AF-BDB5-4042-9D70-778CC51B84A6}"/>
              </a:ext>
            </a:extLst>
          </p:cNvPr>
          <p:cNvSpPr txBox="1"/>
          <p:nvPr/>
        </p:nvSpPr>
        <p:spPr>
          <a:xfrm>
            <a:off x="1019801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FDC1F3-6FCE-41DB-9D88-5E6802684C5D}"/>
              </a:ext>
            </a:extLst>
          </p:cNvPr>
          <p:cNvSpPr txBox="1"/>
          <p:nvPr/>
        </p:nvSpPr>
        <p:spPr>
          <a:xfrm>
            <a:off x="1880815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813EB6-9F6F-4809-AC4B-0FAD0C57F657}"/>
              </a:ext>
            </a:extLst>
          </p:cNvPr>
          <p:cNvSpPr txBox="1"/>
          <p:nvPr/>
        </p:nvSpPr>
        <p:spPr>
          <a:xfrm>
            <a:off x="1350002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D6F18D-CE04-40C3-B6B0-BBF6E2226695}"/>
              </a:ext>
            </a:extLst>
          </p:cNvPr>
          <p:cNvSpPr txBox="1"/>
          <p:nvPr/>
        </p:nvSpPr>
        <p:spPr>
          <a:xfrm>
            <a:off x="2999340" y="4878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9E97E2-7533-4358-B8C7-87CEF447875D}"/>
              </a:ext>
            </a:extLst>
          </p:cNvPr>
          <p:cNvSpPr txBox="1"/>
          <p:nvPr/>
        </p:nvSpPr>
        <p:spPr>
          <a:xfrm>
            <a:off x="7157986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5153A1-F054-4AAB-A0D9-9599349C444A}"/>
              </a:ext>
            </a:extLst>
          </p:cNvPr>
          <p:cNvSpPr txBox="1"/>
          <p:nvPr/>
        </p:nvSpPr>
        <p:spPr>
          <a:xfrm>
            <a:off x="9061269" y="49073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AF5B2D-D457-47BB-8AE5-C70E9C2CF447}"/>
              </a:ext>
            </a:extLst>
          </p:cNvPr>
          <p:cNvSpPr txBox="1"/>
          <p:nvPr/>
        </p:nvSpPr>
        <p:spPr>
          <a:xfrm>
            <a:off x="8251306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B22EF9-C8DB-409A-BDCA-62BA72D67050}"/>
              </a:ext>
            </a:extLst>
          </p:cNvPr>
          <p:cNvSpPr txBox="1"/>
          <p:nvPr/>
        </p:nvSpPr>
        <p:spPr>
          <a:xfrm>
            <a:off x="7770672" y="489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10741D-135F-F3D0-0E0C-2BEE21442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347" y="338328"/>
            <a:ext cx="29813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2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6557B05-1955-C09E-034D-8F1E9C91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4290190"/>
            <a:ext cx="8934450" cy="2438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CD3392-F701-892A-8079-BF614820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243621"/>
            <a:ext cx="7434769" cy="38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2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BA14D-DFA3-0141-0D9F-ECACE5B5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複習</a:t>
            </a:r>
            <a:r>
              <a:rPr lang="en-US" altLang="zh-TW" dirty="0"/>
              <a:t>)</a:t>
            </a:r>
            <a:r>
              <a:rPr lang="zh-TW" altLang="en-US" dirty="0"/>
              <a:t> 資料處理對象 的基本邏輯</a:t>
            </a:r>
            <a:endParaRPr lang="en-US" dirty="0"/>
          </a:p>
        </p:txBody>
      </p:sp>
      <p:pic>
        <p:nvPicPr>
          <p:cNvPr id="3076" name="Picture 4" descr="迭代图库插画、矢量和剪贴画– (6,310 图库插画)">
            <a:extLst>
              <a:ext uri="{FF2B5EF4-FFF2-40B4-BE49-F238E27FC236}">
                <a16:creationId xmlns:a16="http://schemas.microsoft.com/office/drawing/2014/main" id="{7C0FB195-AF65-71BE-FE56-CC0B1C123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90" y="2703957"/>
            <a:ext cx="3087653" cy="324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C76C58-A356-B0D6-B5FB-123702DE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703957"/>
            <a:ext cx="4876800" cy="3124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F8F5CC4-19AC-E7D6-DCF4-3E1648BF38A0}"/>
              </a:ext>
            </a:extLst>
          </p:cNvPr>
          <p:cNvSpPr txBox="1"/>
          <p:nvPr/>
        </p:nvSpPr>
        <p:spPr>
          <a:xfrm>
            <a:off x="7926356" y="1690688"/>
            <a:ext cx="144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嵌套</a:t>
            </a:r>
            <a:endParaRPr lang="en-US" sz="4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BCC471-22B2-94EF-3952-DC330F1C9796}"/>
              </a:ext>
            </a:extLst>
          </p:cNvPr>
          <p:cNvSpPr txBox="1"/>
          <p:nvPr/>
        </p:nvSpPr>
        <p:spPr>
          <a:xfrm>
            <a:off x="2730759" y="1690688"/>
            <a:ext cx="1651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迭代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94105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622A64-7B48-1561-5893-0F63886E4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1" y="629266"/>
            <a:ext cx="3992486" cy="1676603"/>
          </a:xfrm>
        </p:spPr>
        <p:txBody>
          <a:bodyPr>
            <a:normAutofit/>
          </a:bodyPr>
          <a:lstStyle/>
          <a:p>
            <a:r>
              <a:rPr lang="zh-TW" altLang="en-US" sz="4800" dirty="0"/>
              <a:t>檔案元素擴展</a:t>
            </a:r>
            <a:endParaRPr lang="en-US" sz="4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D57984C-1A62-DDFA-E965-A8107F84D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89" r="-2" b="-2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6557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F1195-EEFE-F222-18B4-FEF0DCE7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建立描述字串規則的一種表達方式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C7124B-D555-7CDF-FAB9-F9810AE4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033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https://regexr.com/6mgvg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FED876-B889-B45F-A375-8AE0DA8ABE78}"/>
              </a:ext>
            </a:extLst>
          </p:cNvPr>
          <p:cNvSpPr txBox="1"/>
          <p:nvPr/>
        </p:nvSpPr>
        <p:spPr>
          <a:xfrm>
            <a:off x="838200" y="2343016"/>
            <a:ext cx="967584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I</a:t>
            </a:r>
            <a:r>
              <a:rPr lang="zh-TW" altLang="en-US" sz="1800" dirty="0"/>
              <a:t> </a:t>
            </a:r>
            <a:r>
              <a:rPr lang="en-US" altLang="zh-TW" sz="1800" dirty="0"/>
              <a:t>am Ben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Personal information~ </a:t>
            </a:r>
            <a:r>
              <a:rPr lang="en-US" altLang="zh-TW" sz="1800" dirty="0" err="1"/>
              <a:t>Name:Ben</a:t>
            </a:r>
            <a:r>
              <a:rPr lang="en-US" altLang="zh-TW" sz="1800" dirty="0"/>
              <a:t> Age:18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#This file stores very important data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#Girlfriends List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Name:girl1 Age:20 </a:t>
            </a:r>
            <a:r>
              <a:rPr lang="en-US" altLang="zh-TW" sz="1800" dirty="0" err="1"/>
              <a:t>Color:White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3"/>
              </a:rPr>
              <a:t>Tel:2-119119119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Name:girl2 Age:21 </a:t>
            </a:r>
            <a:r>
              <a:rPr lang="en-US" altLang="zh-TW" sz="1800" dirty="0" err="1"/>
              <a:t>Color:Yellow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4"/>
              </a:rPr>
              <a:t>Tel:86-426695695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Name:girl3 Age:22 </a:t>
            </a:r>
            <a:r>
              <a:rPr lang="en-US" altLang="zh-TW" sz="1800" dirty="0" err="1"/>
              <a:t>Color:Black</a:t>
            </a:r>
            <a:r>
              <a:rPr lang="en-US" altLang="zh-TW" sz="1800" dirty="0"/>
              <a:t> </a:t>
            </a:r>
            <a:r>
              <a:rPr lang="en-US" altLang="zh-TW" sz="1800" dirty="0">
                <a:hlinkClick r:id="rId5"/>
              </a:rPr>
              <a:t>Tel:54-871871940</a:t>
            </a:r>
            <a:endParaRPr lang="en-US" altLang="zh-TW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Date:2022-05-30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/>
              <a:t>Time:10:21:38</a:t>
            </a:r>
          </a:p>
        </p:txBody>
      </p:sp>
    </p:spTree>
    <p:extLst>
      <p:ext uri="{BB962C8B-B14F-4D97-AF65-F5344CB8AC3E}">
        <p14:creationId xmlns:p14="http://schemas.microsoft.com/office/powerpoint/2010/main" val="502198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24E1D-C438-4D01-9FCC-BB1E4757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9379-3F35-4C62-9FB5-99877102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使用時機</a:t>
            </a:r>
            <a:r>
              <a:rPr lang="en-US" altLang="zh-TW" sz="4000" dirty="0"/>
              <a:t>:</a:t>
            </a:r>
            <a:r>
              <a:rPr lang="zh-TW" altLang="en-US" sz="4000" dirty="0"/>
              <a:t> 尋找單純的字串</a:t>
            </a:r>
          </a:p>
        </p:txBody>
      </p:sp>
    </p:spTree>
    <p:extLst>
      <p:ext uri="{BB962C8B-B14F-4D97-AF65-F5344CB8AC3E}">
        <p14:creationId xmlns:p14="http://schemas.microsoft.com/office/powerpoint/2010/main" val="317465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56EC-0EA1-45C6-8C39-DEA1A0B0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FINDSTR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4CB97-229C-46B2-8965-0C49114F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51" y="637372"/>
            <a:ext cx="6896100" cy="601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C236F-A047-4AC0-B840-69F0C041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9725"/>
            <a:ext cx="12192000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5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80D83-F8E9-BE98-19A1-108A187B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7EFA87-EB84-FD48-4F92-87D8EEEB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實作一下</a:t>
            </a:r>
            <a:endParaRPr lang="en-US" altLang="zh-TW" dirty="0"/>
          </a:p>
          <a:p>
            <a:r>
              <a:rPr lang="en-US" altLang="zh-TW" dirty="0"/>
              <a:t>Grep</a:t>
            </a:r>
            <a:r>
              <a:rPr lang="zh-TW" altLang="en-US" dirty="0"/>
              <a:t>示範</a:t>
            </a:r>
            <a:endParaRPr lang="en-US" altLang="zh-TW" dirty="0"/>
          </a:p>
          <a:p>
            <a:r>
              <a:rPr lang="en-US" altLang="zh-TW" dirty="0"/>
              <a:t>FOR</a:t>
            </a:r>
            <a:r>
              <a:rPr lang="zh-TW" altLang="en-US" dirty="0"/>
              <a:t>示範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A3AF10-83F7-5002-25D3-44E983C7B6A7}"/>
              </a:ext>
            </a:extLst>
          </p:cNvPr>
          <p:cNvSpPr txBox="1"/>
          <p:nvPr/>
        </p:nvSpPr>
        <p:spPr>
          <a:xfrm>
            <a:off x="4851919" y="1690688"/>
            <a:ext cx="6606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Print all lines containing the string Tom.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Print all lines where the person's first name starts with J.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Print all lines ending in 175.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Print all lines that don't contain 175.</a:t>
            </a:r>
          </a:p>
          <a:p>
            <a:pPr algn="l">
              <a:buFont typeface="+mj-lt"/>
              <a:buAutoNum type="arabicPeriod"/>
            </a:pPr>
            <a:r>
              <a:rPr lang="en-US" b="0" i="0">
                <a:solidFill>
                  <a:srgbClr val="333333"/>
                </a:solidFill>
                <a:effectLst/>
                <a:latin typeface="helvetica neue"/>
              </a:rPr>
              <a:t>Print all lines where the phone number is in the 206 area code.</a:t>
            </a:r>
          </a:p>
        </p:txBody>
      </p:sp>
    </p:spTree>
    <p:extLst>
      <p:ext uri="{BB962C8B-B14F-4D97-AF65-F5344CB8AC3E}">
        <p14:creationId xmlns:p14="http://schemas.microsoft.com/office/powerpoint/2010/main" val="3990884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5AC6C3-F647-4D06-E7F3-9F916409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Q&amp;A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46725F-A94A-BD92-8A1C-4E1E0DC88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/>
              <a:t>FOR           %%var   IN   (set)   DO </a:t>
            </a:r>
            <a:r>
              <a:rPr lang="en-US" altLang="zh-TW" sz="4000" dirty="0"/>
              <a:t>(</a:t>
            </a:r>
            <a:r>
              <a:rPr lang="zh-TW" altLang="en-US" sz="4000" dirty="0"/>
              <a:t>    </a:t>
            </a:r>
            <a:r>
              <a:rPr lang="en-US" altLang="zh-TW" sz="4000" dirty="0"/>
              <a:t>)</a:t>
            </a:r>
            <a:br>
              <a:rPr lang="en-US" sz="4000" dirty="0"/>
            </a:br>
            <a:r>
              <a:rPr lang="zh-TW" altLang="en-US" sz="4000" dirty="0"/>
              <a:t>有幾種多功能切換開關</a:t>
            </a:r>
            <a:r>
              <a:rPr lang="en-US" altLang="zh-TW" sz="4000" dirty="0"/>
              <a:t>?</a:t>
            </a:r>
            <a:r>
              <a:rPr lang="zh-TW" altLang="en-US" sz="4000" dirty="0"/>
              <a:t> 分別代表甚麼 功能 或 作用</a:t>
            </a:r>
            <a:r>
              <a:rPr lang="en-US" altLang="zh-TW" sz="4000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4000" dirty="0"/>
              <a:t>Ans: P18, P28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1079F6-97B4-41CE-6AF1-C6C9F046E484}"/>
              </a:ext>
            </a:extLst>
          </p:cNvPr>
          <p:cNvSpPr/>
          <p:nvPr/>
        </p:nvSpPr>
        <p:spPr>
          <a:xfrm>
            <a:off x="2509934" y="2114874"/>
            <a:ext cx="849086" cy="563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77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FDBB86-DC20-C6B1-FAFD-B4DF2BE2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0E95D9-3B26-CB1C-760E-2B809C06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4000" dirty="0"/>
              <a:t>FOR  /F  %%</a:t>
            </a:r>
            <a:r>
              <a:rPr lang="en-US" sz="4000" dirty="0" err="1"/>
              <a:t>i</a:t>
            </a:r>
            <a:r>
              <a:rPr lang="en-US" sz="4000" dirty="0"/>
              <a:t>  IN (mimi.txt) DO @echo %%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會得到甚麼結果</a:t>
            </a:r>
            <a:r>
              <a:rPr lang="en-US" altLang="zh-TW" sz="4000" dirty="0"/>
              <a:t>?</a:t>
            </a:r>
            <a:r>
              <a:rPr lang="zh-TW" altLang="en-US" sz="4000" dirty="0"/>
              <a:t> </a:t>
            </a:r>
            <a:endParaRPr lang="en-US" altLang="zh-TW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Ans: P28</a:t>
            </a:r>
          </a:p>
        </p:txBody>
      </p:sp>
    </p:spTree>
    <p:extLst>
      <p:ext uri="{BB962C8B-B14F-4D97-AF65-F5344CB8AC3E}">
        <p14:creationId xmlns:p14="http://schemas.microsoft.com/office/powerpoint/2010/main" val="191617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A3CF-3008-482B-8930-776374A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採取</a:t>
            </a:r>
            <a:r>
              <a:rPr lang="en-US" altLang="zh-TW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CT</a:t>
            </a:r>
            <a:r>
              <a:rPr lang="zh-TW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的研究方法</a:t>
            </a:r>
          </a:p>
        </p:txBody>
      </p:sp>
      <p:pic>
        <p:nvPicPr>
          <p:cNvPr id="1026" name="Picture 2" descr="圖片">
            <a:extLst>
              <a:ext uri="{FF2B5EF4-FFF2-40B4-BE49-F238E27FC236}">
                <a16:creationId xmlns:a16="http://schemas.microsoft.com/office/drawing/2014/main" id="{2A2E2DEC-F197-EEBC-924F-DB6DA29EAF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44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1DBF1-5C7F-C0D4-B268-59111BB8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308CF4-A3EB-375B-6B35-F12CAB0F3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4000" dirty="0"/>
              <a:t>FOR  /F  %%</a:t>
            </a:r>
            <a:r>
              <a:rPr lang="en-US" sz="4000" dirty="0" err="1"/>
              <a:t>i</a:t>
            </a:r>
            <a:r>
              <a:rPr lang="en-US" sz="4000" dirty="0"/>
              <a:t>  IN (</a:t>
            </a:r>
            <a:r>
              <a:rPr lang="en-US" altLang="zh-TW" sz="4000" dirty="0"/>
              <a:t>“</a:t>
            </a:r>
            <a:r>
              <a:rPr lang="en-US" sz="4000" dirty="0"/>
              <a:t>mimi.txt</a:t>
            </a:r>
            <a:r>
              <a:rPr lang="en-US" altLang="zh-TW" sz="4000" dirty="0"/>
              <a:t>”</a:t>
            </a:r>
            <a:r>
              <a:rPr lang="en-US" sz="4000" dirty="0"/>
              <a:t>) DO @echo %%</a:t>
            </a:r>
            <a:r>
              <a:rPr lang="en-US" sz="4000" dirty="0" err="1"/>
              <a:t>i</a:t>
            </a:r>
            <a:br>
              <a:rPr lang="en-US" sz="4000" dirty="0"/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會得到甚麼結果</a:t>
            </a:r>
            <a:r>
              <a:rPr lang="en-US" altLang="zh-TW" sz="4000" dirty="0"/>
              <a:t>?</a:t>
            </a:r>
          </a:p>
          <a:p>
            <a:pPr marL="514350" indent="-514350">
              <a:buFont typeface="+mj-lt"/>
              <a:buAutoNum type="arabicPeriod" startAt="3"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Ans: P28</a:t>
            </a:r>
          </a:p>
        </p:txBody>
      </p:sp>
    </p:spTree>
    <p:extLst>
      <p:ext uri="{BB962C8B-B14F-4D97-AF65-F5344CB8AC3E}">
        <p14:creationId xmlns:p14="http://schemas.microsoft.com/office/powerpoint/2010/main" val="2022157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0D2A7-6A59-EA53-904A-5814F4EB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AA7596-BC4F-3C48-91EC-6002EA5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US" sz="4000" dirty="0"/>
              <a:t>FOR   %%</a:t>
            </a:r>
            <a:r>
              <a:rPr lang="en-US" sz="4000" dirty="0" err="1"/>
              <a:t>i</a:t>
            </a:r>
            <a:r>
              <a:rPr lang="en-US" sz="4000" dirty="0"/>
              <a:t>  IN (mimi.txt) DO @echo %%</a:t>
            </a:r>
            <a:r>
              <a:rPr lang="en-US" sz="4000" dirty="0" err="1"/>
              <a:t>i</a:t>
            </a:r>
            <a:br>
              <a:rPr lang="en-US" sz="4000" dirty="0"/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會得到甚麼結果</a:t>
            </a:r>
            <a:r>
              <a:rPr lang="en-US" altLang="zh-TW" sz="4000" dirty="0"/>
              <a:t>?</a:t>
            </a:r>
          </a:p>
          <a:p>
            <a:pPr marL="514350" indent="-514350">
              <a:buFont typeface="+mj-lt"/>
              <a:buAutoNum type="arabicPeriod" startAt="4"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Ans: P18</a:t>
            </a:r>
          </a:p>
        </p:txBody>
      </p:sp>
    </p:spTree>
    <p:extLst>
      <p:ext uri="{BB962C8B-B14F-4D97-AF65-F5344CB8AC3E}">
        <p14:creationId xmlns:p14="http://schemas.microsoft.com/office/powerpoint/2010/main" val="3767946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08303-9185-2BAF-DAAB-0364AC4A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BA3981-C855-563F-5CFD-66A52673A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sz="4000" dirty="0"/>
              <a:t>FOR   /L  %%</a:t>
            </a:r>
            <a:r>
              <a:rPr lang="en-US" sz="4000" dirty="0" err="1"/>
              <a:t>i</a:t>
            </a:r>
            <a:r>
              <a:rPr lang="en-US" sz="4000" dirty="0"/>
              <a:t>  IN (1,1,100) DO @echo %%</a:t>
            </a:r>
            <a:r>
              <a:rPr lang="en-US" sz="4000" dirty="0" err="1"/>
              <a:t>i</a:t>
            </a:r>
            <a:br>
              <a:rPr lang="en-US" sz="4000" dirty="0"/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會得到甚麼結果</a:t>
            </a:r>
            <a:r>
              <a:rPr lang="en-US" altLang="zh-TW" sz="4000" dirty="0"/>
              <a:t>?</a:t>
            </a:r>
          </a:p>
          <a:p>
            <a:pPr marL="0" indent="0">
              <a:buNone/>
            </a:pPr>
            <a:endParaRPr lang="en-US" altLang="zh-TW" sz="4000" dirty="0"/>
          </a:p>
          <a:p>
            <a:pPr marL="0" indent="0">
              <a:buNone/>
            </a:pPr>
            <a:r>
              <a:rPr lang="en-US" sz="4000" dirty="0"/>
              <a:t>Ans: P18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88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B04B52-A3EB-17F1-BC81-68CBFA66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34BE6F-B22B-009A-953A-1A2780BC5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FOR  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IN (mi</a:t>
            </a:r>
            <a:r>
              <a:rPr lang="en-US" sz="4000" kern="12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</a:t>
            </a: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i.txt) DO @echo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b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FOR  /F 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IN (mimi.txt) DO @echo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b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FOR  /F 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 IN (“mimi.txt”) DO @echo %%</a:t>
            </a:r>
            <a:r>
              <a:rPr lang="en-US" sz="4000" kern="1200" dirty="0" err="1">
                <a:effectLst/>
                <a:latin typeface="Calibri" panose="020F0502020204030204" pitchFamily="34" charset="0"/>
                <a:ea typeface="+mn-ea"/>
                <a:cs typeface="+mn-cs"/>
              </a:rPr>
              <a:t>i</a:t>
            </a:r>
            <a:br>
              <a:rPr 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zh-TW" alt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總結一下，這三</a:t>
            </a:r>
            <a:r>
              <a:rPr lang="zh-TW" altLang="en-US" sz="4000" dirty="0">
                <a:latin typeface="Calibri" panose="020F0502020204030204" pitchFamily="34" charset="0"/>
              </a:rPr>
              <a:t>行</a:t>
            </a:r>
            <a:r>
              <a:rPr lang="zh-TW" alt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指令有甚麼 相異 相同 之處</a:t>
            </a:r>
            <a:r>
              <a:rPr lang="en-US" altLang="zh-TW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?</a:t>
            </a:r>
            <a:r>
              <a:rPr lang="zh-TW" altLang="en-US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 有沒有毛病</a:t>
            </a:r>
            <a:r>
              <a:rPr lang="en-US" altLang="zh-TW" sz="40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4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zh-TW" sz="4000" dirty="0"/>
              <a:t>Ans: P18, P28</a:t>
            </a:r>
          </a:p>
          <a:p>
            <a:pPr marL="342900" indent="-342900">
              <a:buFont typeface="+mj-lt"/>
              <a:buAutoNum type="arabicPeriod" startAt="6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621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ACEA8-0095-2451-BF2F-4CED3C32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F0177B-6327-1B60-4D32-557677F2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7"/>
            </a:pPr>
            <a:r>
              <a:rPr lang="en-US" sz="4000" dirty="0"/>
              <a:t> </a:t>
            </a:r>
            <a:r>
              <a:rPr lang="nn-NO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/F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"tokens=5"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%%i in ('dir') do </a:t>
            </a:r>
            <a:r>
              <a:rPr lang="nn-NO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%%i</a:t>
            </a:r>
            <a:br>
              <a:rPr lang="nn-NO" sz="4000" b="0" dirty="0">
                <a:effectLst/>
                <a:latin typeface="Fira Code" panose="020B0809050000020004" pitchFamily="49" charset="0"/>
              </a:rPr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會得到甚麼結果</a:t>
            </a:r>
            <a:r>
              <a:rPr lang="en-US" altLang="zh-TW" sz="4000" dirty="0"/>
              <a:t>?</a:t>
            </a:r>
          </a:p>
          <a:p>
            <a:pPr marL="742950" indent="-742950">
              <a:buFont typeface="+mj-lt"/>
              <a:buAutoNum type="arabicPeriod" startAt="7"/>
            </a:pPr>
            <a:endParaRPr lang="en-US" sz="4000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altLang="zh-TW" sz="4000" dirty="0"/>
              <a:t>Ans: P28</a:t>
            </a:r>
          </a:p>
          <a:p>
            <a:pPr marL="742950" indent="-742950">
              <a:buFont typeface="+mj-lt"/>
              <a:buAutoNum type="arabicPeriod" startAt="7"/>
            </a:pPr>
            <a:endParaRPr lang="nn-NO" sz="4000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1F576-6BD7-98AA-381B-A8BACE67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7D40E-2A15-CC7E-E596-104B4595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8"/>
            </a:pP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in (*) do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br>
              <a:rPr lang="en-US" sz="4000" b="0" dirty="0">
                <a:effectLst/>
                <a:latin typeface="Fira Code" panose="020B0809050000020004" pitchFamily="49" charset="0"/>
              </a:rPr>
            </a:br>
            <a:r>
              <a:rPr lang="zh-TW" altLang="en-US" sz="4000" dirty="0"/>
              <a:t>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 會得到甚麼結果</a:t>
            </a:r>
            <a:r>
              <a:rPr lang="en-US" altLang="zh-TW" sz="4000" dirty="0"/>
              <a:t>?</a:t>
            </a:r>
          </a:p>
          <a:p>
            <a:pPr marL="742950" indent="-742950">
              <a:buFont typeface="+mj-lt"/>
              <a:buAutoNum type="arabicPeriod" startAt="8"/>
            </a:pPr>
            <a:endParaRPr lang="en-US" sz="4000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altLang="zh-TW" sz="4000" dirty="0"/>
              <a:t>Ans: P18</a:t>
            </a:r>
            <a:endParaRPr lang="nn-NO" sz="4000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endParaRPr lang="en-US" b="0" dirty="0"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50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26458-761E-176A-37A1-A88DB5F96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5B9D68-7173-993A-340B-B6EBC700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nn-NO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/F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"tokens=5"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%%i in ('dir') do </a:t>
            </a:r>
            <a:r>
              <a:rPr lang="nn-NO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nn-NO" sz="4000" b="0" dirty="0">
                <a:effectLst/>
                <a:latin typeface="Fira Code" panose="020B0809050000020004" pitchFamily="49" charset="0"/>
              </a:rPr>
              <a:t>%%i</a:t>
            </a:r>
            <a:b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br>
              <a:rPr lang="nn-NO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in (*) do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b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b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zh-TW" altLang="en-US" sz="4000" dirty="0"/>
              <a:t>這兩個結果有甚麼差異</a:t>
            </a:r>
            <a:r>
              <a:rPr lang="en-US" altLang="zh-TW" sz="4000" dirty="0"/>
              <a:t>?</a:t>
            </a:r>
            <a:r>
              <a:rPr lang="zh-TW" altLang="en-US" sz="4000" dirty="0"/>
              <a:t> 為什麼</a:t>
            </a:r>
            <a:r>
              <a:rPr lang="en-US" altLang="zh-TW" sz="4000" dirty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243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9A8-0EFD-48E4-9ADD-B78192F8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77" y="1765467"/>
            <a:ext cx="4220967" cy="2521850"/>
          </a:xfrm>
        </p:spPr>
        <p:txBody>
          <a:bodyPr anchor="b">
            <a:normAutofit fontScale="90000"/>
          </a:bodyPr>
          <a:lstStyle/>
          <a:p>
            <a:r>
              <a:rPr lang="zh-TW" altLang="en-US" sz="4900" dirty="0"/>
              <a:t>工程師方法論有哪三個重要解決問題的心法</a:t>
            </a:r>
            <a:r>
              <a:rPr lang="en-US" altLang="zh-TW" sz="4900" dirty="0"/>
              <a:t>?</a:t>
            </a:r>
            <a:br>
              <a:rPr lang="zh-TW" altLang="en-US" sz="4800" dirty="0"/>
            </a:br>
            <a:endParaRPr lang="zh-TW" altLang="en-US" sz="4800" dirty="0"/>
          </a:p>
        </p:txBody>
      </p:sp>
      <p:pic>
        <p:nvPicPr>
          <p:cNvPr id="2052" name="Picture 4" descr="認識演算法（Algorithm）與運算思維（Computational Thinking）｜ALPHA Camp Blog">
            <a:extLst>
              <a:ext uri="{FF2B5EF4-FFF2-40B4-BE49-F238E27FC236}">
                <a16:creationId xmlns:a16="http://schemas.microsoft.com/office/drawing/2014/main" id="{1F367E42-2F6D-DC8D-5780-9C60DC69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5222" y="1137732"/>
            <a:ext cx="4849488" cy="212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人际关系不麻烦3诀窍提升吸引力| 大纪元">
            <a:extLst>
              <a:ext uri="{FF2B5EF4-FFF2-40B4-BE49-F238E27FC236}">
                <a16:creationId xmlns:a16="http://schemas.microsoft.com/office/drawing/2014/main" id="{1CDEE8EB-5357-AAEF-3036-C041EA74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809" y="3562669"/>
            <a:ext cx="4440276" cy="296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gineering Design Process - TeachEngineering">
            <a:extLst>
              <a:ext uri="{FF2B5EF4-FFF2-40B4-BE49-F238E27FC236}">
                <a16:creationId xmlns:a16="http://schemas.microsoft.com/office/drawing/2014/main" id="{AEEFD66E-3C1D-5341-36C0-F377B6DD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8619" y="3429000"/>
            <a:ext cx="3097552" cy="30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6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9CD2B-2BD3-7640-5F37-0019D33B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28604F-4E44-D714-830E-43C9255E5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adb devices</a:t>
            </a:r>
            <a:br>
              <a:rPr lang="en-US" sz="4000" dirty="0"/>
            </a:br>
            <a:r>
              <a:rPr lang="zh-TW" altLang="en-US" sz="4000" dirty="0"/>
              <a:t>這行指令是甚麼意思</a:t>
            </a:r>
            <a:r>
              <a:rPr lang="en-US" altLang="zh-TW" sz="4000" dirty="0"/>
              <a:t>?</a:t>
            </a:r>
            <a:r>
              <a:rPr lang="zh-TW" altLang="en-US" sz="4000" dirty="0"/>
              <a:t>  會得到甚麼結果</a:t>
            </a:r>
            <a:r>
              <a:rPr lang="en-US" altLang="zh-TW" sz="4000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6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D5191-9451-9E2D-E722-E796B9D1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A0995D-4B06-C3BE-1C35-9A852E4A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/F 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in ('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adb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devices') do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endParaRPr lang="en-US" sz="4000" b="0" dirty="0"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58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D26F1B-AE13-4CE9-D150-2B58F74B2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542" y="643466"/>
            <a:ext cx="61389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2858F-453F-B8CF-B476-63CB2548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064923-9838-DF52-829E-6E4C0C65B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/F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"skip=1"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in ('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adb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 devices') do </a:t>
            </a:r>
            <a:r>
              <a:rPr lang="en-US" sz="4000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sz="4000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sz="4000" b="0" dirty="0">
                <a:effectLst/>
                <a:latin typeface="Fira Code" panose="020B0809050000020004" pitchFamily="49" charset="0"/>
              </a:rPr>
              <a:t>%%</a:t>
            </a:r>
            <a:r>
              <a:rPr lang="en-US" sz="4000" b="0" dirty="0" err="1">
                <a:effectLst/>
                <a:latin typeface="Fira Code" panose="020B0809050000020004" pitchFamily="49" charset="0"/>
              </a:rPr>
              <a:t>i</a:t>
            </a:r>
            <a:endParaRPr lang="en-US" sz="4000" b="0" dirty="0">
              <a:effectLst/>
              <a:latin typeface="Fira Code" panose="020B080905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685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F952BD-F1C6-FE82-54EF-0DF0F696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FFE821-23F8-279F-F57F-0A931CF1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/F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"skip=1"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in ('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adb</a:t>
            </a:r>
            <a:r>
              <a:rPr lang="en-US" b="0" dirty="0">
                <a:effectLst/>
                <a:latin typeface="Fira Code" panose="020B0809050000020004" pitchFamily="49" charset="0"/>
              </a:rPr>
              <a:t> devices') do (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call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adb -s 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shell 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getprop</a:t>
            </a:r>
            <a:r>
              <a:rPr lang="en-US" b="0" dirty="0"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Fira Code" panose="020B08090500000200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994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C681F6-1A17-ABB5-AF01-BC61B5128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414FE-2DFD-2870-B3E3-E5C29A9B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local_repository</a:t>
            </a:r>
            <a:r>
              <a:rPr lang="en-US" b="0" dirty="0">
                <a:effectLst/>
                <a:latin typeface="Fira Code" panose="020B0809050000020004" pitchFamily="49" charset="0"/>
              </a:rPr>
              <a:t>="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D:\60.workspace\13.stLabs\02.Batch file Script\06.ForLoop"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set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remote_storage</a:t>
            </a:r>
            <a:r>
              <a:rPr lang="en-US" b="0" dirty="0">
                <a:effectLst/>
                <a:latin typeface="Fira Code" panose="020B0809050000020004" pitchFamily="49" charset="0"/>
              </a:rPr>
              <a:t>=/data/local/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tmp</a:t>
            </a:r>
            <a:endParaRPr lang="en-US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/F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"skip=1"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in ('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adb</a:t>
            </a:r>
            <a:r>
              <a:rPr lang="en-US" b="0" dirty="0">
                <a:effectLst/>
                <a:latin typeface="Fira Code" panose="020B0809050000020004" pitchFamily="49" charset="0"/>
              </a:rPr>
              <a:t> devices') do (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%%j in (%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local_repository</a:t>
            </a:r>
            <a:r>
              <a:rPr lang="en-US" b="0" dirty="0">
                <a:effectLst/>
                <a:latin typeface="Fira Code" panose="020B0809050000020004" pitchFamily="49" charset="0"/>
              </a:rPr>
              <a:t>%\*.txt) do (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call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adb -s 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push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"%%j"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remote_storage</a:t>
            </a:r>
            <a:r>
              <a:rPr lang="en-US" b="0" dirty="0">
                <a:effectLst/>
                <a:latin typeface="Fira Code" panose="020B0809050000020004" pitchFamily="49" charset="0"/>
              </a:rPr>
              <a:t>%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effectLst/>
                <a:latin typeface="Fira Code" panose="020B08090500000200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BD798-8ECF-F529-D1B9-AF803F3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16.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C88A9D-1150-4B70-8B6A-43CE4A9F5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/F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"skip=1"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in ('adb devices') do (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call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: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push_files_to_my_device</a:t>
            </a:r>
            <a:r>
              <a:rPr lang="en-US" b="0" dirty="0">
                <a:effectLst/>
                <a:latin typeface="Fira Code" panose="020B0809050000020004" pitchFamily="49" charset="0"/>
              </a:rPr>
              <a:t> 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endParaRPr lang="en-US" b="0" dirty="0"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@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Am I return?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goto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: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eof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:</a:t>
            </a: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push_files_to_my_device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@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Running Function ...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in (%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local_repository</a:t>
            </a:r>
            <a:r>
              <a:rPr lang="en-US" b="0" dirty="0">
                <a:effectLst/>
                <a:latin typeface="Fira Code" panose="020B0809050000020004" pitchFamily="49" charset="0"/>
              </a:rPr>
              <a:t>%\*.txt) do (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   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call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adb -s %1 push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"%%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remote_storage</a:t>
            </a:r>
            <a:r>
              <a:rPr lang="en-US" b="0" dirty="0">
                <a:effectLst/>
                <a:latin typeface="Fira Code" panose="020B0809050000020004" pitchFamily="49" charset="0"/>
              </a:rPr>
              <a:t>%</a:t>
            </a:r>
          </a:p>
          <a:p>
            <a:pPr marL="0" indent="0"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    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exit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/b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212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B271A7-B346-A12E-D466-CE8B6144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B0CF20-405D-36D0-3705-169C9331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start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cmd.exe /V:ON /s /c 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"for /L %%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in (1, 1, 10000) DO @echo %%</a:t>
            </a:r>
            <a:r>
              <a:rPr lang="en-US" b="0" dirty="0" err="1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solidFill>
                  <a:srgbClr val="CE9178"/>
                </a:solidFill>
                <a:effectLst/>
                <a:latin typeface="Fira Code" panose="020B0809050000020004" pitchFamily="49" charset="0"/>
              </a:rPr>
              <a:t>  &amp;&amp; echo !time!"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cls</a:t>
            </a:r>
            <a:endParaRPr lang="en-US" b="0" dirty="0">
              <a:solidFill>
                <a:srgbClr val="D4D4D4"/>
              </a:solidFill>
              <a:effectLst/>
              <a:latin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%time%</a:t>
            </a: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/L 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in (1, 1, 100) DO @</a:t>
            </a: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Main_Session</a:t>
            </a:r>
            <a:r>
              <a:rPr lang="en-US" b="0" dirty="0">
                <a:effectLst/>
                <a:latin typeface="Fira Code" panose="020B0809050000020004" pitchFamily="49" charset="0"/>
              </a:rPr>
              <a:t>~%%</a:t>
            </a:r>
            <a:r>
              <a:rPr lang="en-US" b="0" dirty="0" err="1">
                <a:effectLst/>
                <a:latin typeface="Fira Code" panose="020B0809050000020004" pitchFamily="49" charset="0"/>
              </a:rPr>
              <a:t>i</a:t>
            </a:r>
            <a:r>
              <a:rPr lang="en-US" b="0" dirty="0">
                <a:effectLst/>
                <a:latin typeface="Fira Code" panose="020B08090500000200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Fira Code" panose="020B0809050000020004" pitchFamily="49" charset="0"/>
              </a:rPr>
              <a:t>echo</a:t>
            </a:r>
            <a:r>
              <a:rPr lang="en-US" b="0" dirty="0">
                <a:solidFill>
                  <a:srgbClr val="D4D4D4"/>
                </a:solidFill>
                <a:effectLst/>
                <a:latin typeface="Fira Code" panose="020B0809050000020004" pitchFamily="49" charset="0"/>
              </a:rPr>
              <a:t> </a:t>
            </a:r>
            <a:r>
              <a:rPr lang="en-US" b="0" dirty="0">
                <a:effectLst/>
                <a:latin typeface="Fira Code" panose="020B0809050000020004" pitchFamily="49" charset="0"/>
              </a:rPr>
              <a:t>%time%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6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AA349-1709-7F73-D02D-ACAACFC7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sed, awk, grep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084FCD-DD72-C908-8057-0406360A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4000" dirty="0"/>
              <a:t>請說明</a:t>
            </a:r>
            <a:r>
              <a:rPr lang="en-US" altLang="zh-TW" sz="4000" dirty="0"/>
              <a:t>CT</a:t>
            </a:r>
            <a:r>
              <a:rPr lang="zh-TW" altLang="en-US" sz="4000" dirty="0"/>
              <a:t>採取哪四大技術？試解套下列命令行是何作用？</a:t>
            </a:r>
            <a:endParaRPr lang="en-US" altLang="zh-TW" sz="4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adb devices | awk ‘NR</a:t>
            </a:r>
            <a:r>
              <a:rPr lang="en-US" altLang="zh-TW" dirty="0"/>
              <a:t>^</a:t>
            </a:r>
            <a:r>
              <a:rPr lang="en-US" dirty="0"/>
              <a:t>&gt;1{</a:t>
            </a:r>
            <a:r>
              <a:rPr lang="zh-TW" altLang="en-US" dirty="0"/>
              <a:t> </a:t>
            </a:r>
            <a:r>
              <a:rPr lang="en-US" dirty="0"/>
              <a:t>print $1</a:t>
            </a:r>
            <a:r>
              <a:rPr lang="zh-TW" altLang="en-US" dirty="0"/>
              <a:t> </a:t>
            </a:r>
            <a:r>
              <a:rPr lang="en-US" dirty="0"/>
              <a:t>}' | </a:t>
            </a:r>
            <a:r>
              <a:rPr lang="en-US" dirty="0" err="1"/>
              <a:t>xargs</a:t>
            </a:r>
            <a:r>
              <a:rPr lang="en-US" dirty="0"/>
              <a:t>  -I Var adb -s  Var shell </a:t>
            </a:r>
            <a:r>
              <a:rPr lang="en-US" dirty="0" err="1"/>
              <a:t>getprop</a:t>
            </a:r>
            <a:r>
              <a:rPr lang="en-US" dirty="0"/>
              <a:t> </a:t>
            </a:r>
            <a:r>
              <a:rPr lang="en-US" dirty="0" err="1"/>
              <a:t>ro.build.product</a:t>
            </a:r>
            <a:endParaRPr lang="en-US" dirty="0"/>
          </a:p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DD6436-89A1-CB17-E7C8-02AF28A7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11" y="4731495"/>
            <a:ext cx="2390775" cy="8286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837D74-1224-429B-7141-DBA6DD4B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97" y="4731495"/>
            <a:ext cx="3800475" cy="638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06F65C7-040B-1750-93F5-4E73466BE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762" y="5930679"/>
            <a:ext cx="9296400" cy="657225"/>
          </a:xfrm>
          <a:prstGeom prst="rect">
            <a:avLst/>
          </a:prstGeom>
        </p:spPr>
      </p:pic>
      <p:pic>
        <p:nvPicPr>
          <p:cNvPr id="10" name="圖形 9" descr="徽章 1 以實心填滿">
            <a:extLst>
              <a:ext uri="{FF2B5EF4-FFF2-40B4-BE49-F238E27FC236}">
                <a16:creationId xmlns:a16="http://schemas.microsoft.com/office/drawing/2014/main" id="{AF03FA8E-6623-C2D1-99D9-A8CF935EB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227" y="4587252"/>
            <a:ext cx="972918" cy="972918"/>
          </a:xfrm>
          <a:prstGeom prst="rect">
            <a:avLst/>
          </a:prstGeom>
        </p:spPr>
      </p:pic>
      <p:pic>
        <p:nvPicPr>
          <p:cNvPr id="11" name="圖形 10" descr="識別證 以實心填滿">
            <a:extLst>
              <a:ext uri="{FF2B5EF4-FFF2-40B4-BE49-F238E27FC236}">
                <a16:creationId xmlns:a16="http://schemas.microsoft.com/office/drawing/2014/main" id="{A44BC0DC-AB27-557E-D1F7-93CCA4B175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0679" y="4537465"/>
            <a:ext cx="972918" cy="972918"/>
          </a:xfrm>
          <a:prstGeom prst="rect">
            <a:avLst/>
          </a:prstGeom>
        </p:spPr>
      </p:pic>
      <p:pic>
        <p:nvPicPr>
          <p:cNvPr id="12" name="圖形 11" descr="徽章 3 以實心填滿">
            <a:extLst>
              <a:ext uri="{FF2B5EF4-FFF2-40B4-BE49-F238E27FC236}">
                <a16:creationId xmlns:a16="http://schemas.microsoft.com/office/drawing/2014/main" id="{0E725455-AED4-791D-E6F2-CE48E80D9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71132" y="5772832"/>
            <a:ext cx="972918" cy="97291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048FBDF-F9E5-48A1-9436-5A0D0D11FF7F}"/>
              </a:ext>
            </a:extLst>
          </p:cNvPr>
          <p:cNvSpPr/>
          <p:nvPr/>
        </p:nvSpPr>
        <p:spPr>
          <a:xfrm>
            <a:off x="8015534" y="5930680"/>
            <a:ext cx="4051628" cy="2462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891C46-A48C-A3AE-4BB9-31EBD804538E}"/>
              </a:ext>
            </a:extLst>
          </p:cNvPr>
          <p:cNvSpPr/>
          <p:nvPr/>
        </p:nvSpPr>
        <p:spPr>
          <a:xfrm>
            <a:off x="6760188" y="5953449"/>
            <a:ext cx="1187291" cy="2007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6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525EA-4808-A50F-DC79-A35539BD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6583D9-54A3-042A-4C58-0AABD5D8A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86" y="135063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adb devices | cut -sf 1 | </a:t>
            </a:r>
            <a:r>
              <a:rPr lang="en-US" dirty="0" err="1"/>
              <a:t>xargs</a:t>
            </a:r>
            <a:r>
              <a:rPr lang="en-US" dirty="0"/>
              <a:t> -I X adb -s X shell "ls /data/local/</a:t>
            </a:r>
            <a:r>
              <a:rPr lang="en-US" dirty="0" err="1"/>
              <a:t>tmp</a:t>
            </a:r>
            <a:r>
              <a:rPr lang="en-US" dirty="0"/>
              <a:t>"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5D01DB-BDE3-91D9-7DFC-D8699F5D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61" y="1967897"/>
            <a:ext cx="2590800" cy="914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4501F7-FB37-5C5C-588C-88D231C2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61" y="3115330"/>
            <a:ext cx="2657475" cy="752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860016-1346-F2A1-0536-8943D86E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61" y="4100838"/>
            <a:ext cx="2733675" cy="7715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42C3538-3A9A-3AA9-3E0E-6C3976835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064" y="1958646"/>
            <a:ext cx="6419850" cy="7143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B004CC7-1670-F79C-BE93-B3A55D6BA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064" y="2882297"/>
            <a:ext cx="7381875" cy="30289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446FC2-49AD-4776-41A1-3227D206C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150" y="3488817"/>
            <a:ext cx="4895850" cy="14859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996E638-B546-A9FA-AE50-C2E46636A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6150" y="5065220"/>
            <a:ext cx="4743450" cy="1714500"/>
          </a:xfrm>
          <a:prstGeom prst="rect">
            <a:avLst/>
          </a:prstGeom>
        </p:spPr>
      </p:pic>
      <p:pic>
        <p:nvPicPr>
          <p:cNvPr id="21" name="圖形 20" descr="徽章 1 以實心填滿">
            <a:extLst>
              <a:ext uri="{FF2B5EF4-FFF2-40B4-BE49-F238E27FC236}">
                <a16:creationId xmlns:a16="http://schemas.microsoft.com/office/drawing/2014/main" id="{7C7F68D4-DFFA-9E7D-B73C-9E16276A2D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94" y="1837724"/>
            <a:ext cx="972918" cy="972918"/>
          </a:xfrm>
          <a:prstGeom prst="rect">
            <a:avLst/>
          </a:prstGeom>
        </p:spPr>
      </p:pic>
      <p:pic>
        <p:nvPicPr>
          <p:cNvPr id="23" name="圖形 22" descr="識別證 以實心填滿">
            <a:extLst>
              <a:ext uri="{FF2B5EF4-FFF2-40B4-BE49-F238E27FC236}">
                <a16:creationId xmlns:a16="http://schemas.microsoft.com/office/drawing/2014/main" id="{90B7B8EF-A156-433B-A045-483ED68F8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9892" y="3036131"/>
            <a:ext cx="972918" cy="972918"/>
          </a:xfrm>
          <a:prstGeom prst="rect">
            <a:avLst/>
          </a:prstGeom>
        </p:spPr>
      </p:pic>
      <p:pic>
        <p:nvPicPr>
          <p:cNvPr id="25" name="圖形 24" descr="徽章 3 以實心填滿">
            <a:extLst>
              <a:ext uri="{FF2B5EF4-FFF2-40B4-BE49-F238E27FC236}">
                <a16:creationId xmlns:a16="http://schemas.microsoft.com/office/drawing/2014/main" id="{84C2E9EB-23EF-38A4-0A62-F91302765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4049623"/>
            <a:ext cx="972918" cy="972918"/>
          </a:xfrm>
          <a:prstGeom prst="rect">
            <a:avLst/>
          </a:prstGeom>
        </p:spPr>
      </p:pic>
      <p:pic>
        <p:nvPicPr>
          <p:cNvPr id="27" name="圖形 26" descr="徽章 4 以實心填滿">
            <a:extLst>
              <a:ext uri="{FF2B5EF4-FFF2-40B4-BE49-F238E27FC236}">
                <a16:creationId xmlns:a16="http://schemas.microsoft.com/office/drawing/2014/main" id="{50CF7818-7C0E-0514-30FC-5FAE03F253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99211" y="1763548"/>
            <a:ext cx="972918" cy="972918"/>
          </a:xfrm>
          <a:prstGeom prst="rect">
            <a:avLst/>
          </a:prstGeom>
        </p:spPr>
      </p:pic>
      <p:pic>
        <p:nvPicPr>
          <p:cNvPr id="29" name="圖形 28" descr="徽章 5 以實心填滿">
            <a:extLst>
              <a:ext uri="{FF2B5EF4-FFF2-40B4-BE49-F238E27FC236}">
                <a16:creationId xmlns:a16="http://schemas.microsoft.com/office/drawing/2014/main" id="{64CB67E1-D7AB-CE4E-5179-061A92B0824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85696" y="3658065"/>
            <a:ext cx="972918" cy="972918"/>
          </a:xfrm>
          <a:prstGeom prst="rect">
            <a:avLst/>
          </a:prstGeom>
        </p:spPr>
      </p:pic>
      <p:pic>
        <p:nvPicPr>
          <p:cNvPr id="31" name="圖形 30" descr="徽章 6 以實心填滿">
            <a:extLst>
              <a:ext uri="{FF2B5EF4-FFF2-40B4-BE49-F238E27FC236}">
                <a16:creationId xmlns:a16="http://schemas.microsoft.com/office/drawing/2014/main" id="{754367D1-7C4E-07CD-6F13-DCADF9714D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85696" y="5215512"/>
            <a:ext cx="972918" cy="972918"/>
          </a:xfrm>
          <a:prstGeom prst="rect">
            <a:avLst/>
          </a:prstGeom>
        </p:spPr>
      </p:pic>
      <p:pic>
        <p:nvPicPr>
          <p:cNvPr id="33" name="圖形 32" descr="徽章 7 以實心填滿">
            <a:extLst>
              <a:ext uri="{FF2B5EF4-FFF2-40B4-BE49-F238E27FC236}">
                <a16:creationId xmlns:a16="http://schemas.microsoft.com/office/drawing/2014/main" id="{3F2A60AD-F35C-8EF9-0265-51F366E94F0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85068" y="3092252"/>
            <a:ext cx="972918" cy="97291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C911F612-28DF-3199-77E5-AEFB6B8E8035}"/>
              </a:ext>
            </a:extLst>
          </p:cNvPr>
          <p:cNvSpPr/>
          <p:nvPr/>
        </p:nvSpPr>
        <p:spPr>
          <a:xfrm>
            <a:off x="3910064" y="3092252"/>
            <a:ext cx="2360107" cy="1246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A73EABF-41F0-35F9-78F9-9CAEC6C41698}"/>
              </a:ext>
            </a:extLst>
          </p:cNvPr>
          <p:cNvSpPr/>
          <p:nvPr/>
        </p:nvSpPr>
        <p:spPr>
          <a:xfrm>
            <a:off x="3910064" y="4338735"/>
            <a:ext cx="3109758" cy="15498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24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CE99-FB62-4390-A91D-0CA562E3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895079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3</a:t>
            </a:r>
            <a:r>
              <a:rPr lang="zh-TW" altLang="en-US" dirty="0"/>
              <a:t>小時自學參考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95FD-DD91-4752-93BF-378E29766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/>
              <a:t>https://peterju.gitbooks.io/cmddoc/content/chapter1.html</a:t>
            </a:r>
            <a:endParaRPr lang="zh-TW" altLang="en-US" sz="2000" dirty="0"/>
          </a:p>
        </p:txBody>
      </p:sp>
      <p:pic>
        <p:nvPicPr>
          <p:cNvPr id="5" name="Picture 4" descr="Tex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DFCD65C-EDB9-4DF4-BB8E-DDCBB3EE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14" y="807593"/>
            <a:ext cx="4532226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4382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67957-8ACF-1C89-A697-48688498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奇怪的符號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3D2B4E-35A5-2B15-5A93-B9B05D42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56224"/>
            <a:ext cx="6780700" cy="55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2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43731-771E-1446-C25F-6951B4AF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流程控制的五種基本結構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DEB42-C306-FF9E-87F6-D927D8B7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46F171-D1EB-7524-D0F8-887A73FC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82" y="1825625"/>
            <a:ext cx="68580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DE9844-7B5B-4031-9A6B-F0E28D841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6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0F92B-9DED-B438-9A2F-3AA53BC5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Next … Bash Shell Script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Thank You Page | IDP Cambodia">
            <a:extLst>
              <a:ext uri="{FF2B5EF4-FFF2-40B4-BE49-F238E27FC236}">
                <a16:creationId xmlns:a16="http://schemas.microsoft.com/office/drawing/2014/main" id="{B4DB3468-6717-EEAB-4C33-21895C780C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362245"/>
            <a:ext cx="10515599" cy="344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8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75433-4806-AACA-E5B2-E5CFA002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8E6C2F-5063-F49E-2021-3221115F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86F70B-1D00-281D-8EB0-FA7CDB1F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9" y="0"/>
            <a:ext cx="741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4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BC1FE-7F47-8284-0DFE-2006A96E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A1929-4F13-99E6-9CAB-49DA8F3AB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FAF6C1-3FED-F12F-D58A-EF007FE4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77" y="0"/>
            <a:ext cx="6887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26082-C7C3-E3F9-55D5-F94FC002C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altLang="zh-TW" sz="6000" dirty="0"/>
              <a:t>FOR </a:t>
            </a:r>
            <a:r>
              <a:rPr lang="zh-TW" altLang="en-US" sz="6000" dirty="0"/>
              <a:t>迴圈的概念 </a:t>
            </a:r>
            <a:r>
              <a:rPr lang="en-US" altLang="zh-TW" sz="6000" dirty="0"/>
              <a:t>– </a:t>
            </a:r>
            <a:r>
              <a:rPr lang="zh-TW" altLang="en-US" sz="6000" dirty="0"/>
              <a:t>過去的經驗</a:t>
            </a:r>
            <a:endParaRPr lang="en-US" sz="6000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5018D93-A8C9-2262-4DED-2B878A1DC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20948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580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5407</TotalTime>
  <Words>1798</Words>
  <Application>Microsoft Office PowerPoint</Application>
  <PresentationFormat>寬螢幕</PresentationFormat>
  <Paragraphs>251</Paragraphs>
  <Slides>60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7" baseType="lpstr">
      <vt:lpstr>helvetica neue</vt:lpstr>
      <vt:lpstr>Abadi</vt:lpstr>
      <vt:lpstr>Arial</vt:lpstr>
      <vt:lpstr>Calibri</vt:lpstr>
      <vt:lpstr>Calibri Light</vt:lpstr>
      <vt:lpstr>Fira Code</vt:lpstr>
      <vt:lpstr>Office Theme</vt:lpstr>
      <vt:lpstr>Batch File Command</vt:lpstr>
      <vt:lpstr>摘要</vt:lpstr>
      <vt:lpstr>先示範一個例子</vt:lpstr>
      <vt:lpstr>採取CT的研究方法</vt:lpstr>
      <vt:lpstr>PowerPoint 簡報</vt:lpstr>
      <vt:lpstr>PowerPoint 簡報</vt:lpstr>
      <vt:lpstr>PowerPoint 簡報</vt:lpstr>
      <vt:lpstr>PowerPoint 簡報</vt:lpstr>
      <vt:lpstr>FOR 迴圈的概念 – 過去的經驗</vt:lpstr>
      <vt:lpstr>Abstraction – 抽象</vt:lpstr>
      <vt:lpstr>PowerPoint 簡報</vt:lpstr>
      <vt:lpstr>集合 – A set of Files</vt:lpstr>
      <vt:lpstr>集合—A set of List (清單)</vt:lpstr>
      <vt:lpstr>PowerPoint 簡報</vt:lpstr>
      <vt:lpstr>集合 – A set of Files -- recursive</vt:lpstr>
      <vt:lpstr>集合 – A set of Folders</vt:lpstr>
      <vt:lpstr>集合 – A set of Folders – recursive</vt:lpstr>
      <vt:lpstr>集合 – A series of Numbers</vt:lpstr>
      <vt:lpstr>小結一下 (建立規則)</vt:lpstr>
      <vt:lpstr>PowerPoint 簡報</vt:lpstr>
      <vt:lpstr>Ask questions as plenty as you can</vt:lpstr>
      <vt:lpstr>PowerPoint 簡報</vt:lpstr>
      <vt:lpstr>PowerPoint 簡報</vt:lpstr>
      <vt:lpstr>PowerPoint 簡報</vt:lpstr>
      <vt:lpstr>PowerPoint 簡報</vt:lpstr>
      <vt:lpstr>你終究要處理的還是  ”String” 字串。</vt:lpstr>
      <vt:lpstr>我們該做甚麼?</vt:lpstr>
      <vt:lpstr>PowerPoint 簡報</vt:lpstr>
      <vt:lpstr>怎麼剖析字串?  所以 option 就誕生了</vt:lpstr>
      <vt:lpstr>tokens</vt:lpstr>
      <vt:lpstr>PowerPoint 簡報</vt:lpstr>
      <vt:lpstr>(複習) 資料處理對象 的基本邏輯</vt:lpstr>
      <vt:lpstr>檔案元素擴展</vt:lpstr>
      <vt:lpstr>RE (建立描述字串規則的一種表達方式)</vt:lpstr>
      <vt:lpstr>FIND</vt:lpstr>
      <vt:lpstr>FINDSTR</vt:lpstr>
      <vt:lpstr>PowerPoint 簡報</vt:lpstr>
      <vt:lpstr>Q&amp;A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工程師方法論有哪三個重要解決問題的心法? </vt:lpstr>
      <vt:lpstr>11.</vt:lpstr>
      <vt:lpstr>12.</vt:lpstr>
      <vt:lpstr>13.</vt:lpstr>
      <vt:lpstr>14.</vt:lpstr>
      <vt:lpstr>15.</vt:lpstr>
      <vt:lpstr>16.</vt:lpstr>
      <vt:lpstr>17.</vt:lpstr>
      <vt:lpstr>18. sed, awk, grep</vt:lpstr>
      <vt:lpstr>19.</vt:lpstr>
      <vt:lpstr>3小時自學參考</vt:lpstr>
      <vt:lpstr>奇怪的符號</vt:lpstr>
      <vt:lpstr>流程控制的五種基本結構</vt:lpstr>
      <vt:lpstr>The Next … Bash Shell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Ben_Tang-湯斌</dc:creator>
  <cp:lastModifiedBy>Ben_Tang-湯斌</cp:lastModifiedBy>
  <cp:revision>160</cp:revision>
  <dcterms:created xsi:type="dcterms:W3CDTF">2022-05-24T13:02:12Z</dcterms:created>
  <dcterms:modified xsi:type="dcterms:W3CDTF">2022-05-29T16:26:34Z</dcterms:modified>
</cp:coreProperties>
</file>